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Why companies saying or should say “YES” to India for Studies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Clinical research at earlier phase 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458200" cy="3962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New Business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Regulatory environment and process was not formulated 	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</a:t>
            </a:r>
            <a:r>
              <a:rPr lang="en-US" sz="2000" dirty="0" err="1" smtClean="0">
                <a:solidFill>
                  <a:schemeClr val="tx1"/>
                </a:solidFill>
              </a:rPr>
              <a:t>Pharma</a:t>
            </a:r>
            <a:r>
              <a:rPr lang="en-US" sz="2000" dirty="0" smtClean="0">
                <a:solidFill>
                  <a:schemeClr val="tx1"/>
                </a:solidFill>
              </a:rPr>
              <a:t> companies managed regulatory work at their own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Not even a single CRO or SMO</a:t>
            </a:r>
          </a:p>
          <a:p>
            <a:pPr marL="457200" indent="-457200" algn="l">
              <a:buFont typeface="Wingdings" pitchFamily="2" charset="2"/>
              <a:buChar char="Ø"/>
              <a:tabLst>
                <a:tab pos="401638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Less awareness about clinical trials among physicians and Industry</a:t>
            </a:r>
          </a:p>
          <a:p>
            <a:pPr marL="457200" indent="-457200" algn="l">
              <a:buFont typeface="Wingdings" pitchFamily="2" charset="2"/>
              <a:buChar char="Ø"/>
              <a:tabLst>
                <a:tab pos="401638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Only a handful of senior doctors represented investigators participating in global multi-centric trials</a:t>
            </a:r>
          </a:p>
          <a:p>
            <a:pPr marL="457200" indent="-457200" algn="l">
              <a:buFont typeface="Wingdings" pitchFamily="2" charset="2"/>
              <a:buChar char="Ø"/>
              <a:tabLst>
                <a:tab pos="401638" algn="l"/>
              </a:tabLst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tabLst>
                <a:tab pos="401638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Current scenario – Regulatory environment 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 fontScale="92500" lnSpcReduction="10000"/>
          </a:bodyPr>
          <a:lstStyle/>
          <a:p>
            <a:pPr algn="l">
              <a:tabLst>
                <a:tab pos="457200" algn="l"/>
              </a:tabLst>
            </a:pPr>
            <a:r>
              <a:rPr lang="en-US" sz="2000" b="1" dirty="0" smtClean="0">
                <a:solidFill>
                  <a:schemeClr val="tx1"/>
                </a:solidFill>
              </a:rPr>
              <a:t>Formation of Expert committee and conducting advisory committee meetings</a:t>
            </a:r>
          </a:p>
          <a:p>
            <a:pPr algn="l">
              <a:tabLst>
                <a:tab pos="457200" algn="l"/>
              </a:tabLst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2000" b="1" dirty="0" smtClean="0">
                <a:solidFill>
                  <a:schemeClr val="tx1"/>
                </a:solidFill>
              </a:rPr>
              <a:t>Pendency status of application </a:t>
            </a:r>
          </a:p>
          <a:p>
            <a:pPr algn="l">
              <a:tabLst>
                <a:tab pos="457200" algn="l"/>
              </a:tabLst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2000" b="1" dirty="0" smtClean="0">
                <a:solidFill>
                  <a:schemeClr val="tx1"/>
                </a:solidFill>
              </a:rPr>
              <a:t>The recent amendments in schedule Y </a:t>
            </a:r>
          </a:p>
          <a:p>
            <a:pPr lvl="0" algn="l">
              <a:tabLst>
                <a:tab pos="457200" algn="l"/>
              </a:tabLst>
            </a:pPr>
            <a:endParaRPr lang="en-US" sz="2100" b="1" dirty="0" smtClean="0">
              <a:solidFill>
                <a:schemeClr val="tx1"/>
              </a:solidFill>
            </a:endParaRP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rgbClr val="00B0F0"/>
                </a:solidFill>
              </a:rPr>
              <a:t>Introduction of Rule 122DAB</a:t>
            </a:r>
            <a:r>
              <a:rPr lang="en-US" sz="2000" dirty="0" smtClean="0">
                <a:solidFill>
                  <a:schemeClr val="tx1"/>
                </a:solidFill>
              </a:rPr>
              <a:t> ­- Specifying the procedures for payment of 	compensation to the subjects of the trial in cases of injury or death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chemeClr val="tx1"/>
                </a:solidFill>
              </a:rPr>
              <a:t>	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Introduction of Rule 122DAC</a:t>
            </a:r>
            <a:r>
              <a:rPr lang="en-US" sz="2000" dirty="0" smtClean="0">
                <a:solidFill>
                  <a:schemeClr val="tx1"/>
                </a:solidFill>
              </a:rPr>
              <a:t> – Specifying various conditions for conduct 	and inspection of clinical trials</a:t>
            </a:r>
          </a:p>
          <a:p>
            <a:pPr lvl="0" algn="l">
              <a:tabLst>
                <a:tab pos="457200" algn="l"/>
              </a:tabLst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Introduction of Rule 122DD</a:t>
            </a:r>
            <a:r>
              <a:rPr lang="en-US" sz="2000" dirty="0" smtClean="0">
                <a:solidFill>
                  <a:schemeClr val="tx1"/>
                </a:solidFill>
              </a:rPr>
              <a:t> - Specifying the detailed guidelines for 	registration of Ethics Committee</a:t>
            </a:r>
          </a:p>
          <a:p>
            <a:pPr algn="l">
              <a:tabLst>
                <a:tab pos="457200" algn="l"/>
              </a:tabLst>
            </a:pPr>
            <a:r>
              <a:rPr lang="en-US" sz="2000" b="1" dirty="0" smtClean="0">
                <a:solidFill>
                  <a:schemeClr val="tx1"/>
                </a:solidFill>
              </a:rPr>
              <a:t>	</a:t>
            </a:r>
          </a:p>
          <a:p>
            <a:pPr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Audio-Visual Recording of Consent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Current scenario – Clinical research players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/>
          </a:bodyPr>
          <a:lstStyle/>
          <a:p>
            <a:pPr algn="l">
              <a:tabLst>
                <a:tab pos="457200" algn="l"/>
              </a:tabLst>
            </a:pPr>
            <a:r>
              <a:rPr lang="en-US" sz="2000" b="1" dirty="0" smtClean="0">
                <a:solidFill>
                  <a:schemeClr val="tx1"/>
                </a:solidFill>
              </a:rPr>
              <a:t>Today there are at least 10 different types of clinical research players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l">
              <a:tabLst>
                <a:tab pos="457200" algn="l"/>
              </a:tabLst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Contract research organizations</a:t>
            </a:r>
          </a:p>
          <a:p>
            <a:pPr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Site management organizations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Data management – supports EDC systems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Bio-availability management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Central laboratories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Bio-IT solutions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Independent regional CRA’s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Independent QC firms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CR training institutes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</a:t>
            </a: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Current scenario – Indian market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/>
          </a:bodyPr>
          <a:lstStyle/>
          <a:p>
            <a:pPr algn="l"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Clinical trials market in India was valued at INR 1 </a:t>
            </a:r>
            <a:r>
              <a:rPr lang="en-US" sz="2000" dirty="0" err="1" smtClean="0">
                <a:solidFill>
                  <a:schemeClr val="tx1"/>
                </a:solidFill>
              </a:rPr>
              <a:t>bn</a:t>
            </a:r>
            <a:r>
              <a:rPr lang="en-US" sz="2000" dirty="0" smtClean="0">
                <a:solidFill>
                  <a:schemeClr val="tx1"/>
                </a:solidFill>
              </a:rPr>
              <a:t> in 2013 and is estimated to reach 18 </a:t>
            </a:r>
            <a:r>
              <a:rPr lang="en-US" sz="2000" dirty="0" err="1" smtClean="0">
                <a:solidFill>
                  <a:schemeClr val="tx1"/>
                </a:solidFill>
              </a:rPr>
              <a:t>bn</a:t>
            </a:r>
            <a:r>
              <a:rPr lang="en-US" sz="2000" dirty="0" smtClean="0">
                <a:solidFill>
                  <a:schemeClr val="tx1"/>
                </a:solidFill>
              </a:rPr>
              <a:t> by 2018.</a:t>
            </a:r>
          </a:p>
          <a:p>
            <a:pPr algn="l">
              <a:tabLst>
                <a:tab pos="457200" algn="l"/>
              </a:tabLst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Clinical trial market in India has the potential to become the hub for conducted major global multinational global trials.</a:t>
            </a:r>
          </a:p>
          <a:p>
            <a:pPr algn="l">
              <a:tabLst>
                <a:tab pos="457200" algn="l"/>
              </a:tabLst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India has large genetic pool and has a large number of patients suffering from acute chronic diseases. India has 16% of world population and 20% of the global burden of the disease. </a:t>
            </a:r>
          </a:p>
          <a:p>
            <a:pPr algn="l">
              <a:tabLst>
                <a:tab pos="457200" algn="l"/>
              </a:tabLst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There are 60000 doctors, 45000 hospitals and 900000 beds in both public and private hospitals with electronic medical record facilities in most of them.	 	 	 	</a:t>
            </a:r>
          </a:p>
          <a:p>
            <a:pPr lvl="0" algn="l">
              <a:tabLst>
                <a:tab pos="457200" algn="l"/>
              </a:tabLst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lvl="0"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Drivers and Challenges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/>
          </a:bodyPr>
          <a:lstStyle/>
          <a:p>
            <a:pPr algn="l">
              <a:tabLst>
                <a:tab pos="457200" algn="l"/>
              </a:tabLst>
            </a:pPr>
            <a:r>
              <a:rPr lang="en-US" sz="2000" dirty="0" smtClean="0">
                <a:solidFill>
                  <a:srgbClr val="00B0F0"/>
                </a:solidFill>
              </a:rPr>
              <a:t>Drivers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Cost effectiveness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Vast patient population with diverse number of diseases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Increasing R &amp; D expenditure by </a:t>
            </a:r>
            <a:r>
              <a:rPr lang="en-US" sz="2000" dirty="0" err="1" smtClean="0">
                <a:solidFill>
                  <a:schemeClr val="tx1"/>
                </a:solidFill>
              </a:rPr>
              <a:t>pharma</a:t>
            </a:r>
            <a:r>
              <a:rPr lang="en-US" sz="2000" dirty="0" smtClean="0">
                <a:solidFill>
                  <a:schemeClr val="tx1"/>
                </a:solidFill>
              </a:rPr>
              <a:t> companies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Sound medical infrastructure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International quality standards</a:t>
            </a:r>
          </a:p>
          <a:p>
            <a:pPr algn="l">
              <a:tabLst>
                <a:tab pos="457200" algn="l"/>
              </a:tabLst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tabLst>
                <a:tab pos="457200" algn="l"/>
              </a:tabLst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Challenges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New regulations have brought in several challenges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Delays in trial approval 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Shortage of research professionals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Challenges of unethical trials</a:t>
            </a:r>
          </a:p>
          <a:p>
            <a:pPr algn="l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 	Media and public awareness 	 	 	 	</a:t>
            </a:r>
            <a:endParaRPr lang="en-US" sz="2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Thank you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178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companies saying or should say “YES” to India for Studies</vt:lpstr>
      <vt:lpstr>Clinical research at earlier phase </vt:lpstr>
      <vt:lpstr>Current scenario – Regulatory environment </vt:lpstr>
      <vt:lpstr>Current scenario – Clinical research players</vt:lpstr>
      <vt:lpstr>Current scenario – Indian market</vt:lpstr>
      <vt:lpstr>Drivers and Challenges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SRINIVAS</dc:creator>
  <cp:lastModifiedBy>NIVEDITA</cp:lastModifiedBy>
  <cp:revision>24</cp:revision>
  <dcterms:created xsi:type="dcterms:W3CDTF">2006-08-16T00:00:00Z</dcterms:created>
  <dcterms:modified xsi:type="dcterms:W3CDTF">2014-11-17T08:32:23Z</dcterms:modified>
</cp:coreProperties>
</file>