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9" r:id="rId2"/>
    <p:sldId id="367" r:id="rId3"/>
    <p:sldId id="280" r:id="rId4"/>
    <p:sldId id="272" r:id="rId5"/>
    <p:sldId id="275" r:id="rId6"/>
    <p:sldId id="256" r:id="rId7"/>
    <p:sldId id="265" r:id="rId8"/>
    <p:sldId id="266" r:id="rId9"/>
    <p:sldId id="329" r:id="rId10"/>
    <p:sldId id="262" r:id="rId11"/>
    <p:sldId id="264" r:id="rId12"/>
    <p:sldId id="263" r:id="rId13"/>
    <p:sldId id="322" r:id="rId14"/>
    <p:sldId id="328" r:id="rId15"/>
    <p:sldId id="333" r:id="rId16"/>
    <p:sldId id="369" r:id="rId17"/>
    <p:sldId id="356" r:id="rId18"/>
    <p:sldId id="370" r:id="rId19"/>
    <p:sldId id="349" r:id="rId20"/>
    <p:sldId id="353" r:id="rId21"/>
    <p:sldId id="358" r:id="rId22"/>
    <p:sldId id="359" r:id="rId23"/>
    <p:sldId id="371" r:id="rId24"/>
    <p:sldId id="368" r:id="rId25"/>
    <p:sldId id="339" r:id="rId26"/>
    <p:sldId id="342" r:id="rId27"/>
    <p:sldId id="343" r:id="rId28"/>
    <p:sldId id="341" r:id="rId29"/>
    <p:sldId id="347" r:id="rId30"/>
    <p:sldId id="348" r:id="rId31"/>
    <p:sldId id="352" r:id="rId32"/>
    <p:sldId id="361" r:id="rId33"/>
    <p:sldId id="362" r:id="rId34"/>
    <p:sldId id="355" r:id="rId35"/>
    <p:sldId id="281" r:id="rId36"/>
    <p:sldId id="325" r:id="rId37"/>
    <p:sldId id="326" r:id="rId38"/>
    <p:sldId id="327" r:id="rId39"/>
    <p:sldId id="372" r:id="rId40"/>
    <p:sldId id="303" r:id="rId41"/>
    <p:sldId id="305" r:id="rId42"/>
    <p:sldId id="308" r:id="rId43"/>
    <p:sldId id="304" r:id="rId44"/>
    <p:sldId id="309" r:id="rId45"/>
    <p:sldId id="310" r:id="rId46"/>
    <p:sldId id="306" r:id="rId47"/>
    <p:sldId id="312" r:id="rId48"/>
    <p:sldId id="311" r:id="rId49"/>
    <p:sldId id="313" r:id="rId50"/>
    <p:sldId id="332" r:id="rId51"/>
    <p:sldId id="32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21" autoAdjust="0"/>
    <p:restoredTop sz="94819" autoAdjust="0"/>
  </p:normalViewPr>
  <p:slideViewPr>
    <p:cSldViewPr>
      <p:cViewPr varScale="1">
        <p:scale>
          <a:sx n="77" d="100"/>
          <a:sy n="77" d="100"/>
        </p:scale>
        <p:origin x="-1104" y="48"/>
      </p:cViewPr>
      <p:guideLst>
        <p:guide orient="horz" pos="2160"/>
        <p:guide pos="2880"/>
      </p:guideLst>
    </p:cSldViewPr>
  </p:slideViewPr>
  <p:notesTextViewPr>
    <p:cViewPr>
      <p:scale>
        <a:sx n="1" d="1"/>
        <a:sy n="1" d="1"/>
      </p:scale>
      <p:origin x="0" y="0"/>
    </p:cViewPr>
  </p:notesTextViewPr>
  <p:sorterViewPr>
    <p:cViewPr>
      <p:scale>
        <a:sx n="75" d="100"/>
        <a:sy n="75" d="100"/>
      </p:scale>
      <p:origin x="0" y="5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pieChart>
        <c:varyColors val="1"/>
        <c:ser>
          <c:idx val="0"/>
          <c:order val="0"/>
          <c:dLbls>
            <c:dLblPos val="outEnd"/>
            <c:showVal val="1"/>
          </c:dLbls>
          <c:cat>
            <c:strRef>
              <c:f>Sheet1!$B$5:$B$7</c:f>
              <c:strCache>
                <c:ptCount val="3"/>
                <c:pt idx="0">
                  <c:v>primary research</c:v>
                </c:pt>
                <c:pt idx="1">
                  <c:v>secondary research</c:v>
                </c:pt>
                <c:pt idx="2">
                  <c:v>mixed, primary and secondary</c:v>
                </c:pt>
              </c:strCache>
            </c:strRef>
          </c:cat>
          <c:val>
            <c:numRef>
              <c:f>Sheet1!$C$5:$C$7</c:f>
              <c:numCache>
                <c:formatCode>General</c:formatCode>
                <c:ptCount val="3"/>
                <c:pt idx="0">
                  <c:v>193</c:v>
                </c:pt>
                <c:pt idx="1">
                  <c:v>30</c:v>
                </c:pt>
                <c:pt idx="2">
                  <c:v>3</c:v>
                </c:pt>
              </c:numCache>
            </c:numRef>
          </c:val>
        </c:ser>
        <c:dLbls>
          <c:showVal val="1"/>
        </c:dLbls>
        <c:firstSliceAng val="0"/>
      </c:pieChart>
    </c:plotArea>
    <c:legend>
      <c:legendPos val="r"/>
      <c:layout/>
    </c:legend>
    <c:plotVisOnly val="1"/>
    <c:dispBlanksAs val="zero"/>
  </c:chart>
  <c:spPr>
    <a:ln>
      <a:solidFill>
        <a:srgbClr val="7030A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clustered"/>
        <c:ser>
          <c:idx val="0"/>
          <c:order val="0"/>
          <c:spPr>
            <a:ln>
              <a:solidFill>
                <a:srgbClr val="7030A0"/>
              </a:solidFill>
            </a:ln>
          </c:spPr>
          <c:cat>
            <c:strRef>
              <c:f>Sheet2!$C$12:$C$15</c:f>
              <c:strCache>
                <c:ptCount val="4"/>
                <c:pt idx="0">
                  <c:v>Observational studies</c:v>
                </c:pt>
                <c:pt idx="1">
                  <c:v>Qualitative</c:v>
                </c:pt>
                <c:pt idx="2">
                  <c:v>Experiment</c:v>
                </c:pt>
                <c:pt idx="3">
                  <c:v>RCT</c:v>
                </c:pt>
              </c:strCache>
            </c:strRef>
          </c:cat>
          <c:val>
            <c:numRef>
              <c:f>Sheet2!$D$12:$D$15</c:f>
              <c:numCache>
                <c:formatCode>General</c:formatCode>
                <c:ptCount val="4"/>
                <c:pt idx="0">
                  <c:v>100</c:v>
                </c:pt>
                <c:pt idx="1">
                  <c:v>87</c:v>
                </c:pt>
                <c:pt idx="2">
                  <c:v>26</c:v>
                </c:pt>
                <c:pt idx="3">
                  <c:v>10</c:v>
                </c:pt>
              </c:numCache>
            </c:numRef>
          </c:val>
        </c:ser>
        <c:axId val="70734208"/>
        <c:axId val="70735744"/>
      </c:barChart>
      <c:catAx>
        <c:axId val="70734208"/>
        <c:scaling>
          <c:orientation val="minMax"/>
        </c:scaling>
        <c:axPos val="b"/>
        <c:tickLblPos val="nextTo"/>
        <c:crossAx val="70735744"/>
        <c:crosses val="autoZero"/>
        <c:auto val="1"/>
        <c:lblAlgn val="ctr"/>
        <c:lblOffset val="100"/>
      </c:catAx>
      <c:valAx>
        <c:axId val="70735744"/>
        <c:scaling>
          <c:orientation val="minMax"/>
        </c:scaling>
        <c:axPos val="l"/>
        <c:majorGridlines/>
        <c:numFmt formatCode="General" sourceLinked="1"/>
        <c:tickLblPos val="nextTo"/>
        <c:crossAx val="70734208"/>
        <c:crosses val="autoZero"/>
        <c:crossBetween val="between"/>
      </c:valAx>
      <c:spPr>
        <a:ln>
          <a:solidFill>
            <a:srgbClr val="7030A0"/>
          </a:solidFill>
        </a:ln>
      </c:spPr>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plotArea>
      <c:layout/>
      <c:pieChart>
        <c:varyColors val="1"/>
        <c:ser>
          <c:idx val="0"/>
          <c:order val="0"/>
          <c:dLbls>
            <c:dLbl>
              <c:idx val="1"/>
              <c:layout/>
              <c:dLblPos val="inEnd"/>
              <c:showVal val="1"/>
              <c:showPercent val="1"/>
            </c:dLbl>
            <c:showVal val="1"/>
            <c:showPercent val="1"/>
            <c:showLeaderLines val="1"/>
          </c:dLbls>
          <c:cat>
            <c:strRef>
              <c:f>Sheet3!$D$8:$D$9</c:f>
              <c:strCache>
                <c:ptCount val="2"/>
                <c:pt idx="0">
                  <c:v>Other topics</c:v>
                </c:pt>
                <c:pt idx="1">
                  <c:v>Studies of nursing interventions</c:v>
                </c:pt>
              </c:strCache>
            </c:strRef>
          </c:cat>
          <c:val>
            <c:numRef>
              <c:f>Sheet3!$E$8:$E$9</c:f>
              <c:numCache>
                <c:formatCode>General</c:formatCode>
                <c:ptCount val="2"/>
                <c:pt idx="0">
                  <c:v>147</c:v>
                </c:pt>
                <c:pt idx="1">
                  <c:v>76</c:v>
                </c:pt>
              </c:numCache>
            </c:numRef>
          </c:val>
        </c:ser>
        <c:firstSliceAng val="0"/>
      </c:pieChart>
    </c:plotArea>
    <c:legend>
      <c:legendPos val="r"/>
      <c:layout/>
    </c:legend>
    <c:plotVisOnly val="1"/>
    <c:dispBlanksAs val="zero"/>
  </c:chart>
  <c:spPr>
    <a:ln>
      <a:solidFill>
        <a:srgbClr val="7030A0"/>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171EE-9086-4B03-B4D9-E75131908864}" type="doc">
      <dgm:prSet loTypeId="urn:microsoft.com/office/officeart/2005/8/layout/chart3" loCatId="cycle" qsTypeId="urn:microsoft.com/office/officeart/2005/8/quickstyle/simple1" qsCatId="simple" csTypeId="urn:microsoft.com/office/officeart/2005/8/colors/accent1_2" csCatId="accent1" phldr="1"/>
      <dgm:spPr/>
    </dgm:pt>
    <dgm:pt modelId="{EF1B9EB5-2BD8-45CE-9336-D356613A7A8F}">
      <dgm:prSet phldrT="[Text]"/>
      <dgm:spPr/>
      <dgm:t>
        <a:bodyPr/>
        <a:lstStyle/>
        <a:p>
          <a:r>
            <a:rPr lang="en-GB" dirty="0" smtClean="0"/>
            <a:t>Study management</a:t>
          </a:r>
          <a:endParaRPr lang="en-GB" dirty="0"/>
        </a:p>
      </dgm:t>
    </dgm:pt>
    <dgm:pt modelId="{F0324871-B6E4-446D-AB12-9B8A0286C5E9}" type="parTrans" cxnId="{222DF1A8-06B1-44D1-B44B-E22C5CA71E9A}">
      <dgm:prSet/>
      <dgm:spPr/>
      <dgm:t>
        <a:bodyPr/>
        <a:lstStyle/>
        <a:p>
          <a:endParaRPr lang="en-GB"/>
        </a:p>
      </dgm:t>
    </dgm:pt>
    <dgm:pt modelId="{6D3A1A1D-4F75-44D2-AB01-8F294A252D5E}" type="sibTrans" cxnId="{222DF1A8-06B1-44D1-B44B-E22C5CA71E9A}">
      <dgm:prSet/>
      <dgm:spPr/>
      <dgm:t>
        <a:bodyPr/>
        <a:lstStyle/>
        <a:p>
          <a:endParaRPr lang="en-GB"/>
        </a:p>
      </dgm:t>
    </dgm:pt>
    <dgm:pt modelId="{BAA55C85-75B6-4E16-B5EF-9F252B1B9D49}">
      <dgm:prSet phldrT="[Text]"/>
      <dgm:spPr/>
      <dgm:t>
        <a:bodyPr/>
        <a:lstStyle/>
        <a:p>
          <a:r>
            <a:rPr lang="en-GB" dirty="0" smtClean="0"/>
            <a:t>Clinical practice</a:t>
          </a:r>
          <a:endParaRPr lang="en-GB" dirty="0"/>
        </a:p>
      </dgm:t>
    </dgm:pt>
    <dgm:pt modelId="{52C4662E-B8FA-4103-86E7-9583ADA6DDD6}" type="parTrans" cxnId="{C4C4B1DE-EC30-4CB4-9044-EB0746B24840}">
      <dgm:prSet/>
      <dgm:spPr/>
      <dgm:t>
        <a:bodyPr/>
        <a:lstStyle/>
        <a:p>
          <a:endParaRPr lang="en-GB"/>
        </a:p>
      </dgm:t>
    </dgm:pt>
    <dgm:pt modelId="{A6C477AE-CAEC-410C-8325-AEF32F14C397}" type="sibTrans" cxnId="{C4C4B1DE-EC30-4CB4-9044-EB0746B24840}">
      <dgm:prSet/>
      <dgm:spPr/>
      <dgm:t>
        <a:bodyPr/>
        <a:lstStyle/>
        <a:p>
          <a:endParaRPr lang="en-GB"/>
        </a:p>
      </dgm:t>
    </dgm:pt>
    <dgm:pt modelId="{E7F8C348-ADE8-4293-A4FD-05ED8656E9D8}">
      <dgm:prSet phldrT="[Text]"/>
      <dgm:spPr/>
      <dgm:t>
        <a:bodyPr/>
        <a:lstStyle/>
        <a:p>
          <a:r>
            <a:rPr lang="en-GB" dirty="0" smtClean="0"/>
            <a:t>Care coordination and continuity</a:t>
          </a:r>
          <a:endParaRPr lang="en-GB" dirty="0"/>
        </a:p>
      </dgm:t>
    </dgm:pt>
    <dgm:pt modelId="{E4FC5DB2-1FFE-487F-9FB4-2792BBD79A00}" type="parTrans" cxnId="{95735818-C356-4839-823E-A55B4CCA08B6}">
      <dgm:prSet/>
      <dgm:spPr/>
      <dgm:t>
        <a:bodyPr/>
        <a:lstStyle/>
        <a:p>
          <a:endParaRPr lang="en-GB"/>
        </a:p>
      </dgm:t>
    </dgm:pt>
    <dgm:pt modelId="{7DC677E5-4EE1-4B8B-81FB-36A4E8AB3312}" type="sibTrans" cxnId="{95735818-C356-4839-823E-A55B4CCA08B6}">
      <dgm:prSet/>
      <dgm:spPr/>
      <dgm:t>
        <a:bodyPr/>
        <a:lstStyle/>
        <a:p>
          <a:endParaRPr lang="en-GB"/>
        </a:p>
      </dgm:t>
    </dgm:pt>
    <dgm:pt modelId="{E6FDF7C0-30F4-48BE-A7FA-7606C5B8E8EA}">
      <dgm:prSet phldrT="[Text]"/>
      <dgm:spPr/>
      <dgm:t>
        <a:bodyPr/>
        <a:lstStyle/>
        <a:p>
          <a:r>
            <a:rPr lang="en-GB" dirty="0" smtClean="0"/>
            <a:t>Human subject protection</a:t>
          </a:r>
          <a:endParaRPr lang="en-GB" dirty="0"/>
        </a:p>
      </dgm:t>
    </dgm:pt>
    <dgm:pt modelId="{40D6E068-16FC-4559-9E34-61ED1044957A}" type="parTrans" cxnId="{B6799520-C542-457A-A194-8D399CEFE7F0}">
      <dgm:prSet/>
      <dgm:spPr/>
      <dgm:t>
        <a:bodyPr/>
        <a:lstStyle/>
        <a:p>
          <a:endParaRPr lang="en-GB"/>
        </a:p>
      </dgm:t>
    </dgm:pt>
    <dgm:pt modelId="{AB7ED68A-93AE-43E3-A6A3-D9A69F491661}" type="sibTrans" cxnId="{B6799520-C542-457A-A194-8D399CEFE7F0}">
      <dgm:prSet/>
      <dgm:spPr/>
      <dgm:t>
        <a:bodyPr/>
        <a:lstStyle/>
        <a:p>
          <a:endParaRPr lang="en-GB"/>
        </a:p>
      </dgm:t>
    </dgm:pt>
    <dgm:pt modelId="{9736C280-5B83-43C3-B210-8E8D0194101E}">
      <dgm:prSet phldrT="[Text]"/>
      <dgm:spPr/>
      <dgm:t>
        <a:bodyPr/>
        <a:lstStyle/>
        <a:p>
          <a:r>
            <a:rPr lang="en-GB" dirty="0" smtClean="0"/>
            <a:t>Contributing to the science</a:t>
          </a:r>
          <a:endParaRPr lang="en-GB" dirty="0"/>
        </a:p>
      </dgm:t>
    </dgm:pt>
    <dgm:pt modelId="{41F6D861-6B6D-4EEA-9977-10A82CAE4AE0}" type="parTrans" cxnId="{9A8974C9-8B96-4F2C-835A-3F59A326BA15}">
      <dgm:prSet/>
      <dgm:spPr/>
      <dgm:t>
        <a:bodyPr/>
        <a:lstStyle/>
        <a:p>
          <a:endParaRPr lang="en-GB"/>
        </a:p>
      </dgm:t>
    </dgm:pt>
    <dgm:pt modelId="{CADFF601-1792-4B60-89B0-5468413181B2}" type="sibTrans" cxnId="{9A8974C9-8B96-4F2C-835A-3F59A326BA15}">
      <dgm:prSet/>
      <dgm:spPr/>
      <dgm:t>
        <a:bodyPr/>
        <a:lstStyle/>
        <a:p>
          <a:endParaRPr lang="en-GB"/>
        </a:p>
      </dgm:t>
    </dgm:pt>
    <dgm:pt modelId="{17E167EB-0E11-4918-A0A9-C295A0859858}" type="pres">
      <dgm:prSet presAssocID="{DC3171EE-9086-4B03-B4D9-E75131908864}" presName="compositeShape" presStyleCnt="0">
        <dgm:presLayoutVars>
          <dgm:chMax val="7"/>
          <dgm:dir/>
          <dgm:resizeHandles val="exact"/>
        </dgm:presLayoutVars>
      </dgm:prSet>
      <dgm:spPr/>
    </dgm:pt>
    <dgm:pt modelId="{8FEAB362-EA77-445B-91F8-C4C0480ECF24}" type="pres">
      <dgm:prSet presAssocID="{DC3171EE-9086-4B03-B4D9-E75131908864}" presName="wedge1" presStyleLbl="node1" presStyleIdx="0" presStyleCnt="5"/>
      <dgm:spPr/>
      <dgm:t>
        <a:bodyPr/>
        <a:lstStyle/>
        <a:p>
          <a:endParaRPr lang="en-GB"/>
        </a:p>
      </dgm:t>
    </dgm:pt>
    <dgm:pt modelId="{11D1E3F6-AB10-4D5A-9E6F-06671C8C718E}" type="pres">
      <dgm:prSet presAssocID="{DC3171EE-9086-4B03-B4D9-E75131908864}" presName="wedge1Tx" presStyleLbl="node1" presStyleIdx="0" presStyleCnt="5">
        <dgm:presLayoutVars>
          <dgm:chMax val="0"/>
          <dgm:chPref val="0"/>
          <dgm:bulletEnabled val="1"/>
        </dgm:presLayoutVars>
      </dgm:prSet>
      <dgm:spPr/>
      <dgm:t>
        <a:bodyPr/>
        <a:lstStyle/>
        <a:p>
          <a:endParaRPr lang="en-GB"/>
        </a:p>
      </dgm:t>
    </dgm:pt>
    <dgm:pt modelId="{6A561843-C84A-40D5-B389-BB2087E998FE}" type="pres">
      <dgm:prSet presAssocID="{DC3171EE-9086-4B03-B4D9-E75131908864}" presName="wedge2" presStyleLbl="node1" presStyleIdx="1" presStyleCnt="5"/>
      <dgm:spPr/>
      <dgm:t>
        <a:bodyPr/>
        <a:lstStyle/>
        <a:p>
          <a:endParaRPr lang="en-GB"/>
        </a:p>
      </dgm:t>
    </dgm:pt>
    <dgm:pt modelId="{45EF8730-70C2-447F-A5AD-5AB173BCFBCC}" type="pres">
      <dgm:prSet presAssocID="{DC3171EE-9086-4B03-B4D9-E75131908864}" presName="wedge2Tx" presStyleLbl="node1" presStyleIdx="1" presStyleCnt="5">
        <dgm:presLayoutVars>
          <dgm:chMax val="0"/>
          <dgm:chPref val="0"/>
          <dgm:bulletEnabled val="1"/>
        </dgm:presLayoutVars>
      </dgm:prSet>
      <dgm:spPr/>
      <dgm:t>
        <a:bodyPr/>
        <a:lstStyle/>
        <a:p>
          <a:endParaRPr lang="en-GB"/>
        </a:p>
      </dgm:t>
    </dgm:pt>
    <dgm:pt modelId="{7DE8E06C-653C-4D0A-BF61-90D3AA675733}" type="pres">
      <dgm:prSet presAssocID="{DC3171EE-9086-4B03-B4D9-E75131908864}" presName="wedge3" presStyleLbl="node1" presStyleIdx="2" presStyleCnt="5" custScaleX="106563" custScaleY="96257"/>
      <dgm:spPr/>
      <dgm:t>
        <a:bodyPr/>
        <a:lstStyle/>
        <a:p>
          <a:endParaRPr lang="en-GB"/>
        </a:p>
      </dgm:t>
    </dgm:pt>
    <dgm:pt modelId="{5F790D49-5E62-48DC-BFA2-D2C753DCA0BD}" type="pres">
      <dgm:prSet presAssocID="{DC3171EE-9086-4B03-B4D9-E75131908864}" presName="wedge3Tx" presStyleLbl="node1" presStyleIdx="2" presStyleCnt="5">
        <dgm:presLayoutVars>
          <dgm:chMax val="0"/>
          <dgm:chPref val="0"/>
          <dgm:bulletEnabled val="1"/>
        </dgm:presLayoutVars>
      </dgm:prSet>
      <dgm:spPr/>
      <dgm:t>
        <a:bodyPr/>
        <a:lstStyle/>
        <a:p>
          <a:endParaRPr lang="en-GB"/>
        </a:p>
      </dgm:t>
    </dgm:pt>
    <dgm:pt modelId="{1D3B1311-7B06-4D66-9288-36EF8C8DBEFD}" type="pres">
      <dgm:prSet presAssocID="{DC3171EE-9086-4B03-B4D9-E75131908864}" presName="wedge4" presStyleLbl="node1" presStyleIdx="3" presStyleCnt="5"/>
      <dgm:spPr/>
      <dgm:t>
        <a:bodyPr/>
        <a:lstStyle/>
        <a:p>
          <a:endParaRPr lang="en-GB"/>
        </a:p>
      </dgm:t>
    </dgm:pt>
    <dgm:pt modelId="{28CB7AB9-3599-45DE-BBB4-DE0A5388699A}" type="pres">
      <dgm:prSet presAssocID="{DC3171EE-9086-4B03-B4D9-E75131908864}" presName="wedge4Tx" presStyleLbl="node1" presStyleIdx="3" presStyleCnt="5">
        <dgm:presLayoutVars>
          <dgm:chMax val="0"/>
          <dgm:chPref val="0"/>
          <dgm:bulletEnabled val="1"/>
        </dgm:presLayoutVars>
      </dgm:prSet>
      <dgm:spPr/>
      <dgm:t>
        <a:bodyPr/>
        <a:lstStyle/>
        <a:p>
          <a:endParaRPr lang="en-GB"/>
        </a:p>
      </dgm:t>
    </dgm:pt>
    <dgm:pt modelId="{229D75B7-B4F5-4251-AF4C-F60458CE8875}" type="pres">
      <dgm:prSet presAssocID="{DC3171EE-9086-4B03-B4D9-E75131908864}" presName="wedge5" presStyleLbl="node1" presStyleIdx="4" presStyleCnt="5"/>
      <dgm:spPr/>
      <dgm:t>
        <a:bodyPr/>
        <a:lstStyle/>
        <a:p>
          <a:endParaRPr lang="en-GB"/>
        </a:p>
      </dgm:t>
    </dgm:pt>
    <dgm:pt modelId="{C6F70633-59BD-4B88-8B7E-D8913928B7FA}" type="pres">
      <dgm:prSet presAssocID="{DC3171EE-9086-4B03-B4D9-E75131908864}" presName="wedge5Tx" presStyleLbl="node1" presStyleIdx="4" presStyleCnt="5">
        <dgm:presLayoutVars>
          <dgm:chMax val="0"/>
          <dgm:chPref val="0"/>
          <dgm:bulletEnabled val="1"/>
        </dgm:presLayoutVars>
      </dgm:prSet>
      <dgm:spPr/>
      <dgm:t>
        <a:bodyPr/>
        <a:lstStyle/>
        <a:p>
          <a:endParaRPr lang="en-GB"/>
        </a:p>
      </dgm:t>
    </dgm:pt>
  </dgm:ptLst>
  <dgm:cxnLst>
    <dgm:cxn modelId="{9A8974C9-8B96-4F2C-835A-3F59A326BA15}" srcId="{DC3171EE-9086-4B03-B4D9-E75131908864}" destId="{9736C280-5B83-43C3-B210-8E8D0194101E}" srcOrd="3" destOrd="0" parTransId="{41F6D861-6B6D-4EEA-9977-10A82CAE4AE0}" sibTransId="{CADFF601-1792-4B60-89B0-5468413181B2}"/>
    <dgm:cxn modelId="{222DF1A8-06B1-44D1-B44B-E22C5CA71E9A}" srcId="{DC3171EE-9086-4B03-B4D9-E75131908864}" destId="{EF1B9EB5-2BD8-45CE-9336-D356613A7A8F}" srcOrd="0" destOrd="0" parTransId="{F0324871-B6E4-446D-AB12-9B8A0286C5E9}" sibTransId="{6D3A1A1D-4F75-44D2-AB01-8F294A252D5E}"/>
    <dgm:cxn modelId="{D581DC02-F512-4D8A-86B3-8F42FECEED34}" type="presOf" srcId="{EF1B9EB5-2BD8-45CE-9336-D356613A7A8F}" destId="{11D1E3F6-AB10-4D5A-9E6F-06671C8C718E}" srcOrd="1" destOrd="0" presId="urn:microsoft.com/office/officeart/2005/8/layout/chart3"/>
    <dgm:cxn modelId="{D72A1FDB-F965-48B1-B069-C2653666EEC8}" type="presOf" srcId="{9736C280-5B83-43C3-B210-8E8D0194101E}" destId="{1D3B1311-7B06-4D66-9288-36EF8C8DBEFD}" srcOrd="0" destOrd="0" presId="urn:microsoft.com/office/officeart/2005/8/layout/chart3"/>
    <dgm:cxn modelId="{087D59AD-5498-4296-B40C-0CF0366458C5}" type="presOf" srcId="{E6FDF7C0-30F4-48BE-A7FA-7606C5B8E8EA}" destId="{7DE8E06C-653C-4D0A-BF61-90D3AA675733}" srcOrd="0" destOrd="0" presId="urn:microsoft.com/office/officeart/2005/8/layout/chart3"/>
    <dgm:cxn modelId="{95735818-C356-4839-823E-A55B4CCA08B6}" srcId="{DC3171EE-9086-4B03-B4D9-E75131908864}" destId="{E7F8C348-ADE8-4293-A4FD-05ED8656E9D8}" srcOrd="4" destOrd="0" parTransId="{E4FC5DB2-1FFE-487F-9FB4-2792BBD79A00}" sibTransId="{7DC677E5-4EE1-4B8B-81FB-36A4E8AB3312}"/>
    <dgm:cxn modelId="{318EBF22-C2AC-4419-A438-39D9452D1DC7}" type="presOf" srcId="{BAA55C85-75B6-4E16-B5EF-9F252B1B9D49}" destId="{45EF8730-70C2-447F-A5AD-5AB173BCFBCC}" srcOrd="1" destOrd="0" presId="urn:microsoft.com/office/officeart/2005/8/layout/chart3"/>
    <dgm:cxn modelId="{E2C396D7-5680-4CE8-B202-49C6816C43B1}" type="presOf" srcId="{BAA55C85-75B6-4E16-B5EF-9F252B1B9D49}" destId="{6A561843-C84A-40D5-B389-BB2087E998FE}" srcOrd="0" destOrd="0" presId="urn:microsoft.com/office/officeart/2005/8/layout/chart3"/>
    <dgm:cxn modelId="{C4C4B1DE-EC30-4CB4-9044-EB0746B24840}" srcId="{DC3171EE-9086-4B03-B4D9-E75131908864}" destId="{BAA55C85-75B6-4E16-B5EF-9F252B1B9D49}" srcOrd="1" destOrd="0" parTransId="{52C4662E-B8FA-4103-86E7-9583ADA6DDD6}" sibTransId="{A6C477AE-CAEC-410C-8325-AEF32F14C397}"/>
    <dgm:cxn modelId="{314977E5-71F8-40E4-9853-4C6CD4390F3C}" type="presOf" srcId="{9736C280-5B83-43C3-B210-8E8D0194101E}" destId="{28CB7AB9-3599-45DE-BBB4-DE0A5388699A}" srcOrd="1" destOrd="0" presId="urn:microsoft.com/office/officeart/2005/8/layout/chart3"/>
    <dgm:cxn modelId="{E15E003F-4AB7-497E-8340-5A2C2AF3BE5A}" type="presOf" srcId="{E7F8C348-ADE8-4293-A4FD-05ED8656E9D8}" destId="{C6F70633-59BD-4B88-8B7E-D8913928B7FA}" srcOrd="1" destOrd="0" presId="urn:microsoft.com/office/officeart/2005/8/layout/chart3"/>
    <dgm:cxn modelId="{0E327915-D506-4D00-8EAB-FF19490C59C1}" type="presOf" srcId="{EF1B9EB5-2BD8-45CE-9336-D356613A7A8F}" destId="{8FEAB362-EA77-445B-91F8-C4C0480ECF24}" srcOrd="0" destOrd="0" presId="urn:microsoft.com/office/officeart/2005/8/layout/chart3"/>
    <dgm:cxn modelId="{E8588C9A-3C0C-4F1B-86FD-7A576C86E53F}" type="presOf" srcId="{E6FDF7C0-30F4-48BE-A7FA-7606C5B8E8EA}" destId="{5F790D49-5E62-48DC-BFA2-D2C753DCA0BD}" srcOrd="1" destOrd="0" presId="urn:microsoft.com/office/officeart/2005/8/layout/chart3"/>
    <dgm:cxn modelId="{52F7B129-DDA5-4CF0-91E7-7B3E3845D44B}" type="presOf" srcId="{DC3171EE-9086-4B03-B4D9-E75131908864}" destId="{17E167EB-0E11-4918-A0A9-C295A0859858}" srcOrd="0" destOrd="0" presId="urn:microsoft.com/office/officeart/2005/8/layout/chart3"/>
    <dgm:cxn modelId="{B6799520-C542-457A-A194-8D399CEFE7F0}" srcId="{DC3171EE-9086-4B03-B4D9-E75131908864}" destId="{E6FDF7C0-30F4-48BE-A7FA-7606C5B8E8EA}" srcOrd="2" destOrd="0" parTransId="{40D6E068-16FC-4559-9E34-61ED1044957A}" sibTransId="{AB7ED68A-93AE-43E3-A6A3-D9A69F491661}"/>
    <dgm:cxn modelId="{1086978B-60C1-48FF-A555-E1A1ABFEBDF4}" type="presOf" srcId="{E7F8C348-ADE8-4293-A4FD-05ED8656E9D8}" destId="{229D75B7-B4F5-4251-AF4C-F60458CE8875}" srcOrd="0" destOrd="0" presId="urn:microsoft.com/office/officeart/2005/8/layout/chart3"/>
    <dgm:cxn modelId="{CF54982F-2DB5-45D7-94D8-45EBDF50F05A}" type="presParOf" srcId="{17E167EB-0E11-4918-A0A9-C295A0859858}" destId="{8FEAB362-EA77-445B-91F8-C4C0480ECF24}" srcOrd="0" destOrd="0" presId="urn:microsoft.com/office/officeart/2005/8/layout/chart3"/>
    <dgm:cxn modelId="{1BF56484-BC83-419B-A0FC-B96DBCAE6A3C}" type="presParOf" srcId="{17E167EB-0E11-4918-A0A9-C295A0859858}" destId="{11D1E3F6-AB10-4D5A-9E6F-06671C8C718E}" srcOrd="1" destOrd="0" presId="urn:microsoft.com/office/officeart/2005/8/layout/chart3"/>
    <dgm:cxn modelId="{FACC6662-9C47-4F26-B2FF-699385C4B479}" type="presParOf" srcId="{17E167EB-0E11-4918-A0A9-C295A0859858}" destId="{6A561843-C84A-40D5-B389-BB2087E998FE}" srcOrd="2" destOrd="0" presId="urn:microsoft.com/office/officeart/2005/8/layout/chart3"/>
    <dgm:cxn modelId="{F0663C89-60F4-4873-BF76-F019BFF78299}" type="presParOf" srcId="{17E167EB-0E11-4918-A0A9-C295A0859858}" destId="{45EF8730-70C2-447F-A5AD-5AB173BCFBCC}" srcOrd="3" destOrd="0" presId="urn:microsoft.com/office/officeart/2005/8/layout/chart3"/>
    <dgm:cxn modelId="{3FBA78FB-6EF9-4933-9D7E-B5038CEEFFC6}" type="presParOf" srcId="{17E167EB-0E11-4918-A0A9-C295A0859858}" destId="{7DE8E06C-653C-4D0A-BF61-90D3AA675733}" srcOrd="4" destOrd="0" presId="urn:microsoft.com/office/officeart/2005/8/layout/chart3"/>
    <dgm:cxn modelId="{35A8BA3E-02FE-4B0F-9503-0E571858709B}" type="presParOf" srcId="{17E167EB-0E11-4918-A0A9-C295A0859858}" destId="{5F790D49-5E62-48DC-BFA2-D2C753DCA0BD}" srcOrd="5" destOrd="0" presId="urn:microsoft.com/office/officeart/2005/8/layout/chart3"/>
    <dgm:cxn modelId="{68D6E6E1-E78B-46C4-A06B-8FAB1BBE1744}" type="presParOf" srcId="{17E167EB-0E11-4918-A0A9-C295A0859858}" destId="{1D3B1311-7B06-4D66-9288-36EF8C8DBEFD}" srcOrd="6" destOrd="0" presId="urn:microsoft.com/office/officeart/2005/8/layout/chart3"/>
    <dgm:cxn modelId="{1B044BCA-3E31-4092-9305-2A9FAC191B3B}" type="presParOf" srcId="{17E167EB-0E11-4918-A0A9-C295A0859858}" destId="{28CB7AB9-3599-45DE-BBB4-DE0A5388699A}" srcOrd="7" destOrd="0" presId="urn:microsoft.com/office/officeart/2005/8/layout/chart3"/>
    <dgm:cxn modelId="{86F458F4-BED0-4D60-A906-33BF5694A16F}" type="presParOf" srcId="{17E167EB-0E11-4918-A0A9-C295A0859858}" destId="{229D75B7-B4F5-4251-AF4C-F60458CE8875}" srcOrd="8" destOrd="0" presId="urn:microsoft.com/office/officeart/2005/8/layout/chart3"/>
    <dgm:cxn modelId="{A065AF1E-05E2-4257-82A2-DC15296FBDEF}" type="presParOf" srcId="{17E167EB-0E11-4918-A0A9-C295A0859858}" destId="{C6F70633-59BD-4B88-8B7E-D8913928B7FA}" srcOrd="9"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EAB362-EA77-445B-91F8-C4C0480ECF24}">
      <dsp:nvSpPr>
        <dsp:cNvPr id="0" name=""/>
        <dsp:cNvSpPr/>
      </dsp:nvSpPr>
      <dsp:spPr>
        <a:xfrm>
          <a:off x="2193833" y="236636"/>
          <a:ext cx="3326769" cy="3326769"/>
        </a:xfrm>
        <a:prstGeom prst="pie">
          <a:avLst>
            <a:gd name="adj1" fmla="val 16200000"/>
            <a:gd name="adj2" fmla="val 205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Study management</a:t>
          </a:r>
          <a:endParaRPr lang="en-GB" sz="1400" kern="1200" dirty="0"/>
        </a:p>
      </dsp:txBody>
      <dsp:txXfrm>
        <a:off x="3899199" y="733671"/>
        <a:ext cx="1128725" cy="772285"/>
      </dsp:txXfrm>
    </dsp:sp>
    <dsp:sp modelId="{6A561843-C84A-40D5-B389-BB2087E998FE}">
      <dsp:nvSpPr>
        <dsp:cNvPr id="0" name=""/>
        <dsp:cNvSpPr/>
      </dsp:nvSpPr>
      <dsp:spPr>
        <a:xfrm>
          <a:off x="2077396" y="397034"/>
          <a:ext cx="3326769" cy="3326769"/>
        </a:xfrm>
        <a:prstGeom prst="pie">
          <a:avLst>
            <a:gd name="adj1" fmla="val 20520000"/>
            <a:gd name="adj2" fmla="val 32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Clinical practice</a:t>
          </a:r>
          <a:endParaRPr lang="en-GB" sz="1400" kern="1200" dirty="0"/>
        </a:p>
      </dsp:txBody>
      <dsp:txXfrm>
        <a:off x="4251678" y="1902001"/>
        <a:ext cx="990110" cy="835652"/>
      </dsp:txXfrm>
    </dsp:sp>
    <dsp:sp modelId="{7DE8E06C-653C-4D0A-BF61-90D3AA675733}">
      <dsp:nvSpPr>
        <dsp:cNvPr id="0" name=""/>
        <dsp:cNvSpPr/>
      </dsp:nvSpPr>
      <dsp:spPr>
        <a:xfrm>
          <a:off x="1968228" y="459294"/>
          <a:ext cx="3545105" cy="3202248"/>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Human subject protection</a:t>
          </a:r>
          <a:endParaRPr lang="en-GB" sz="1400" kern="1200" dirty="0"/>
        </a:p>
      </dsp:txBody>
      <dsp:txXfrm>
        <a:off x="3107726" y="2860981"/>
        <a:ext cx="1266109" cy="686196"/>
      </dsp:txXfrm>
    </dsp:sp>
    <dsp:sp modelId="{1D3B1311-7B06-4D66-9288-36EF8C8DBEFD}">
      <dsp:nvSpPr>
        <dsp:cNvPr id="0" name=""/>
        <dsp:cNvSpPr/>
      </dsp:nvSpPr>
      <dsp:spPr>
        <a:xfrm>
          <a:off x="2077396" y="397034"/>
          <a:ext cx="3326769" cy="3326769"/>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Contributing to the science</a:t>
          </a:r>
          <a:endParaRPr lang="en-GB" sz="1400" kern="1200" dirty="0"/>
        </a:p>
      </dsp:txBody>
      <dsp:txXfrm>
        <a:off x="2235814" y="1902001"/>
        <a:ext cx="990110" cy="835652"/>
      </dsp:txXfrm>
    </dsp:sp>
    <dsp:sp modelId="{229D75B7-B4F5-4251-AF4C-F60458CE8875}">
      <dsp:nvSpPr>
        <dsp:cNvPr id="0" name=""/>
        <dsp:cNvSpPr/>
      </dsp:nvSpPr>
      <dsp:spPr>
        <a:xfrm>
          <a:off x="2077396" y="397034"/>
          <a:ext cx="3326769" cy="3326769"/>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Care coordination and continuity</a:t>
          </a:r>
          <a:endParaRPr lang="en-GB" sz="1400" kern="1200" dirty="0"/>
        </a:p>
      </dsp:txBody>
      <dsp:txXfrm>
        <a:off x="2562550" y="903970"/>
        <a:ext cx="1128725" cy="77228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476C88-7676-43BC-8672-06763010FE29}" type="datetimeFigureOut">
              <a:rPr lang="en-US" smtClean="0"/>
              <a:pPr/>
              <a:t>11/18/2014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7B86E-F894-4790-9DCC-8C67583868B7}" type="slidenum">
              <a:rPr lang="en-GB" smtClean="0"/>
              <a:pPr/>
              <a:t>‹#›</a:t>
            </a:fld>
            <a:endParaRPr lang="en-GB"/>
          </a:p>
        </p:txBody>
      </p:sp>
    </p:spTree>
    <p:extLst>
      <p:ext uri="{BB962C8B-B14F-4D97-AF65-F5344CB8AC3E}">
        <p14:creationId xmlns:p14="http://schemas.microsoft.com/office/powerpoint/2010/main" xmlns="" val="387104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terms 'nursing research' and 'research nursing' are often confused, although the skill sets associated with each occupation are different. </a:t>
            </a:r>
            <a:endParaRPr lang="en-GB" dirty="0"/>
          </a:p>
        </p:txBody>
      </p:sp>
      <p:sp>
        <p:nvSpPr>
          <p:cNvPr id="4" name="Slide Number Placeholder 3"/>
          <p:cNvSpPr>
            <a:spLocks noGrp="1"/>
          </p:cNvSpPr>
          <p:nvPr>
            <p:ph type="sldNum" sz="quarter" idx="10"/>
          </p:nvPr>
        </p:nvSpPr>
        <p:spPr/>
        <p:txBody>
          <a:bodyPr/>
          <a:lstStyle/>
          <a:p>
            <a:fld id="{D6C7B86E-F894-4790-9DCC-8C67583868B7}"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6C7B86E-F894-4790-9DCC-8C67583868B7}"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Florence Nightingale used statistics and research to establish how to provide better facilities in hospital, how to improve conditions and recovery of the sick.</a:t>
            </a:r>
          </a:p>
          <a:p>
            <a:r>
              <a:rPr lang="en-GB" dirty="0" smtClean="0"/>
              <a:t>She disagreed and argued with medical staff, and brought in her own reforms.</a:t>
            </a:r>
          </a:p>
          <a:p>
            <a:r>
              <a:rPr lang="en-GB" dirty="0" smtClean="0"/>
              <a:t>The</a:t>
            </a:r>
            <a:r>
              <a:rPr lang="en-GB" baseline="0" dirty="0" smtClean="0"/>
              <a:t> first thing she did at the hospital in Scutari was to buy a boiler and hire soldier’s wives to run a laundry.</a:t>
            </a:r>
          </a:p>
          <a:p>
            <a:endParaRPr lang="en-GB" baseline="0" dirty="0" smtClean="0"/>
          </a:p>
          <a:p>
            <a:endParaRPr lang="en-GB" baseline="0" dirty="0" smtClean="0"/>
          </a:p>
          <a:p>
            <a:r>
              <a:rPr lang="en-GB" baseline="0" dirty="0" smtClean="0"/>
              <a:t>FN c</a:t>
            </a:r>
            <a:r>
              <a:rPr lang="en-GB" dirty="0" smtClean="0"/>
              <a:t>ampaigned to improve health care for the military. She</a:t>
            </a:r>
            <a:r>
              <a:rPr lang="en-GB" baseline="0" dirty="0" smtClean="0"/>
              <a:t> then expanded and gave expert advice on h</a:t>
            </a:r>
            <a:r>
              <a:rPr lang="en-GB" dirty="0" smtClean="0"/>
              <a:t>ospital reform</a:t>
            </a:r>
          </a:p>
          <a:p>
            <a:r>
              <a:rPr lang="en-GB" dirty="0" smtClean="0"/>
              <a:t>And the education of nurses to improve conditions. </a:t>
            </a:r>
          </a:p>
          <a:p>
            <a:endParaRPr lang="en-GB" dirty="0"/>
          </a:p>
        </p:txBody>
      </p:sp>
      <p:sp>
        <p:nvSpPr>
          <p:cNvPr id="4" name="Slide Number Placeholder 3"/>
          <p:cNvSpPr>
            <a:spLocks noGrp="1"/>
          </p:cNvSpPr>
          <p:nvPr>
            <p:ph type="sldNum" sz="quarter" idx="10"/>
          </p:nvPr>
        </p:nvSpPr>
        <p:spPr/>
        <p:txBody>
          <a:bodyPr/>
          <a:lstStyle/>
          <a:p>
            <a:fld id="{12BCECFB-655B-4F61-A1CD-E02B7352187D}" type="slidenum">
              <a:rPr lang="en-GB" smtClean="0"/>
              <a:pPr/>
              <a:t>16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C7B86E-F894-4790-9DCC-8C67583868B7}" type="slidenum">
              <a:rPr lang="en-GB" smtClean="0"/>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C7B86E-F894-4790-9DCC-8C67583868B7}" type="slidenum">
              <a:rPr lang="en-GB" smtClean="0"/>
              <a:pPr/>
              <a:t>19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GB" altLang="en-US" smtClean="0"/>
              <a:t>Studies selected and supported by NIHR, because considered to be important.</a:t>
            </a:r>
          </a:p>
        </p:txBody>
      </p:sp>
      <p:sp>
        <p:nvSpPr>
          <p:cNvPr id="69636" name="Slide Number Placeholder 3"/>
          <p:cNvSpPr>
            <a:spLocks noGrp="1"/>
          </p:cNvSpPr>
          <p:nvPr>
            <p:ph type="sldNum" sz="quarter" idx="5"/>
          </p:nvPr>
        </p:nvSpPr>
        <p:spPr>
          <a:noFill/>
        </p:spPr>
        <p:txBody>
          <a:bodyPr/>
          <a:lstStyle/>
          <a:p>
            <a:fld id="{3BE45771-2FCE-4A8D-9616-CB8BDCC5C47B}" type="slidenum">
              <a:rPr lang="en-GB" altLang="en-US" smtClean="0">
                <a:solidFill>
                  <a:srgbClr val="000000"/>
                </a:solidFill>
              </a:rPr>
              <a:pPr/>
              <a:t>21</a:t>
            </a:fld>
            <a:endParaRPr lang="en-GB"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C7B86E-F894-4790-9DCC-8C67583868B7}" type="slidenum">
              <a:rPr lang="en-GB" smtClean="0"/>
              <a:pPr/>
              <a:t>23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ltLang="en-US" smtClean="0"/>
          </a:p>
        </p:txBody>
      </p:sp>
      <p:sp>
        <p:nvSpPr>
          <p:cNvPr id="68612" name="Slide Number Placeholder 3"/>
          <p:cNvSpPr>
            <a:spLocks noGrp="1"/>
          </p:cNvSpPr>
          <p:nvPr>
            <p:ph type="sldNum" sz="quarter" idx="5"/>
          </p:nvPr>
        </p:nvSpPr>
        <p:spPr>
          <a:noFill/>
        </p:spPr>
        <p:txBody>
          <a:bodyPr/>
          <a:lstStyle/>
          <a:p>
            <a:fld id="{5EEEE060-364B-4CE6-AB91-944CD6B66D41}" type="slidenum">
              <a:rPr lang="en-GB" altLang="en-US" smtClean="0"/>
              <a:pPr/>
              <a:t>29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366907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172250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83834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BC62647-AC36-4CF6-8847-BF960AA8B30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193150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418780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3764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37520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359115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423237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45952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4FE0F-E076-400F-A044-B978C2CEF4D3}" type="datetimeFigureOut">
              <a:rPr lang="en-GB" smtClean="0"/>
              <a:pPr/>
              <a:t>18/11/2014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180105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4FE0F-E076-400F-A044-B978C2CEF4D3}" type="datetimeFigureOut">
              <a:rPr lang="en-GB" smtClean="0"/>
              <a:pPr/>
              <a:t>18/11/2014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CC6D0-8375-4C02-9E5C-B50B945F6D7A}" type="slidenum">
              <a:rPr lang="en-GB" smtClean="0"/>
              <a:pPr/>
              <a:t>‹#›</a:t>
            </a:fld>
            <a:endParaRPr lang="en-GB"/>
          </a:p>
        </p:txBody>
      </p:sp>
    </p:spTree>
    <p:extLst>
      <p:ext uri="{BB962C8B-B14F-4D97-AF65-F5344CB8AC3E}">
        <p14:creationId xmlns:p14="http://schemas.microsoft.com/office/powerpoint/2010/main" xmlns="" val="207163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cc.nih.gov/nursing/crn/DOP_document.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nursingstandard.rcnpublishing.co.uk/archive/article-professional-issues-associated-with-the-role-of-the-research-nur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nursingstandard.rcnpublishing.co.uk/archive/article-professional-issues-associated-with-the-role-of-the-research-nurs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ngrex.se/images/reglogos/ICN%20Logo%20roundel%20080730.jpg" TargetMode="External"/><Relationship Id="rId2" Type="http://schemas.openxmlformats.org/officeDocument/2006/relationships/hyperlink" Target="http://www.icn.ch/images/stories/documents/publications/free_publications/Code%20of%20Ethics%202012%20for%20web.pdf"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ongrex.se/images/reglogos/ICN%20Logo%20roundel%20080730.jpg" TargetMode="External"/><Relationship Id="rId2" Type="http://schemas.openxmlformats.org/officeDocument/2006/relationships/hyperlink" Target="http://www.icn.ch/images/stories/documents/publications/free_publications/Code%20of%20Ethics%202012%20for%20web.pdf"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dh.gov.uk/prod_consum_dh/groups/dh_digitalassets/@dh/@en/documents/digitalasset/dh_133094.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reflection-network.eu/index.ph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oncologynews.biz/pdf/oct_nov/ON_ON06_19.pdf" TargetMode="External"/><Relationship Id="rId2" Type="http://schemas.openxmlformats.org/officeDocument/2006/relationships/hyperlink" Target="http://onlinelibrary.wiley.com/doi/10.1111/j.1466-7657.2009.00766.x/full" TargetMode="External"/><Relationship Id="rId1" Type="http://schemas.openxmlformats.org/officeDocument/2006/relationships/slideLayout" Target="../slideLayouts/slideLayout2.xml"/><Relationship Id="rId4" Type="http://schemas.openxmlformats.org/officeDocument/2006/relationships/hyperlink" Target="http://www.peh-med.com/content/7/1/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frm=1&amp;source=images&amp;cd=&amp;cad=rja&amp;docid=hhJhf0Nv9gpTCM&amp;tbnid=_b1pWH3R6O4A2M:&amp;ved=0CAUQjRw&amp;url=http://www.knowaste.com/healthcare-hygiene/hospitals--healthcare&amp;ei=IFGIUo_hDcm3rAfR5oGABw&amp;bvm=bv.56643336,d.bmk&amp;psig=AFQjCNHyAmPwaHNzlPrAqYqn1YW_LCkhlA&amp;ust=138475173861820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nursingstandard.rcnpublishing.co.uk/archive/article-professional-issues-associated-with-the-role-of-the-research-nur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30425"/>
            <a:ext cx="7815290" cy="3370277"/>
          </a:xfrm>
        </p:spPr>
        <p:txBody>
          <a:bodyPr>
            <a:normAutofit fontScale="90000"/>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Nursing research or research nursing? </a:t>
            </a:r>
            <a:br>
              <a:rPr lang="en-GB" b="1" dirty="0" smtClean="0"/>
            </a:br>
            <a:r>
              <a:rPr lang="en-GB" b="1" dirty="0" smtClean="0"/>
              <a:t>Two separate terms, two separate careers</a:t>
            </a:r>
            <a:br>
              <a:rPr lang="en-GB" b="1" dirty="0" smtClean="0"/>
            </a:br>
            <a:r>
              <a:rPr lang="en-GB" b="1" dirty="0" smtClean="0"/>
              <a:t/>
            </a:r>
            <a:br>
              <a:rPr lang="en-GB" b="1" dirty="0" smtClean="0"/>
            </a:br>
            <a:r>
              <a:rPr lang="en-GB" sz="1400" b="1" dirty="0" smtClean="0"/>
              <a:t>Nurse Researcher 17.3 (2010) Johnson S and Stevenson K</a:t>
            </a: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931224" cy="1584176"/>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sz="4000" dirty="0" smtClean="0"/>
              <a:t>Building </a:t>
            </a:r>
            <a:r>
              <a:rPr lang="en-GB" sz="4000" dirty="0"/>
              <a:t>the foundation for </a:t>
            </a:r>
            <a:r>
              <a:rPr lang="en-GB" sz="4000" dirty="0" smtClean="0"/>
              <a:t/>
            </a:r>
            <a:br>
              <a:rPr lang="en-GB" sz="4000" dirty="0" smtClean="0"/>
            </a:br>
            <a:r>
              <a:rPr lang="en-GB" sz="4000" dirty="0" smtClean="0"/>
              <a:t>Clinical </a:t>
            </a:r>
            <a:r>
              <a:rPr lang="en-GB" sz="4000" dirty="0"/>
              <a:t>Research </a:t>
            </a:r>
            <a:r>
              <a:rPr lang="en-GB" sz="4000" dirty="0" smtClean="0"/>
              <a:t>Nursing, USA</a:t>
            </a:r>
            <a:r>
              <a:rPr lang="en-GB" dirty="0"/>
              <a:t/>
            </a:r>
            <a:br>
              <a:rPr lang="en-GB" dirty="0"/>
            </a:br>
            <a:r>
              <a:rPr lang="en-GB" sz="2000" dirty="0"/>
              <a:t>National Institute of Health Clinical </a:t>
            </a:r>
            <a:r>
              <a:rPr lang="en-GB" sz="2000" dirty="0" smtClean="0"/>
              <a:t>Centre, 2009</a:t>
            </a:r>
            <a:r>
              <a:rPr lang="en-GB" sz="2000" dirty="0"/>
              <a:t/>
            </a:r>
            <a:br>
              <a:rPr lang="en-GB" sz="2000" dirty="0"/>
            </a:br>
            <a:r>
              <a:rPr lang="en-GB" dirty="0"/>
              <a:t/>
            </a:r>
            <a:br>
              <a:rPr lang="en-GB" dirty="0"/>
            </a:br>
            <a:r>
              <a:rPr lang="en-GB" dirty="0" smtClean="0"/>
              <a:t/>
            </a:r>
            <a:br>
              <a:rPr lang="en-GB" dirty="0" smtClean="0"/>
            </a:br>
            <a:r>
              <a:rPr lang="en-GB" sz="1300" dirty="0" smtClean="0"/>
              <a:t/>
            </a:r>
            <a:br>
              <a:rPr lang="en-GB" sz="1300" dirty="0" smtClean="0"/>
            </a:br>
            <a:r>
              <a:rPr lang="en-GB" dirty="0" smtClean="0"/>
              <a:t/>
            </a:r>
            <a:br>
              <a:rPr lang="en-GB" dirty="0" smtClean="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2744769"/>
              </p:ext>
            </p:extLst>
          </p:nvPr>
        </p:nvGraphicFramePr>
        <p:xfrm>
          <a:off x="971600" y="1772816"/>
          <a:ext cx="748883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21496" y="5949280"/>
            <a:ext cx="5760640" cy="615553"/>
          </a:xfrm>
          <a:prstGeom prst="rect">
            <a:avLst/>
          </a:prstGeom>
          <a:noFill/>
        </p:spPr>
        <p:txBody>
          <a:bodyPr wrap="square" rtlCol="0">
            <a:spAutoFit/>
          </a:bodyPr>
          <a:lstStyle/>
          <a:p>
            <a:r>
              <a:rPr lang="en-GB" sz="1600" dirty="0">
                <a:hlinkClick r:id="rId7"/>
              </a:rPr>
              <a:t>http://</a:t>
            </a:r>
            <a:r>
              <a:rPr lang="en-GB" sz="1600" dirty="0" smtClean="0">
                <a:hlinkClick r:id="rId7"/>
              </a:rPr>
              <a:t>www.cc.nih.gov/nursing/crn/DOP_document.pdf</a:t>
            </a:r>
            <a:endParaRPr lang="en-GB" sz="1600" dirty="0" smtClean="0"/>
          </a:p>
          <a:p>
            <a:endParaRPr lang="en-GB" dirty="0"/>
          </a:p>
        </p:txBody>
      </p:sp>
    </p:spTree>
    <p:extLst>
      <p:ext uri="{BB962C8B-B14F-4D97-AF65-F5344CB8AC3E}">
        <p14:creationId xmlns:p14="http://schemas.microsoft.com/office/powerpoint/2010/main" xmlns="" val="220028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000" u="sng" dirty="0" smtClean="0"/>
              <a:t>Problems associated with the role:</a:t>
            </a:r>
            <a:br>
              <a:rPr lang="en-GB" sz="4000" u="sng" dirty="0" smtClean="0"/>
            </a:br>
            <a:r>
              <a:rPr lang="en-GB" sz="4000" dirty="0"/>
              <a:t/>
            </a:r>
            <a:br>
              <a:rPr lang="en-GB" sz="4000" dirty="0"/>
            </a:br>
            <a:endParaRPr lang="en-GB" sz="4000" dirty="0"/>
          </a:p>
        </p:txBody>
      </p:sp>
      <p:sp>
        <p:nvSpPr>
          <p:cNvPr id="3" name="Content Placeholder 2"/>
          <p:cNvSpPr>
            <a:spLocks noGrp="1"/>
          </p:cNvSpPr>
          <p:nvPr>
            <p:ph idx="1"/>
          </p:nvPr>
        </p:nvSpPr>
        <p:spPr/>
        <p:txBody>
          <a:bodyPr>
            <a:normAutofit/>
          </a:bodyPr>
          <a:lstStyle/>
          <a:p>
            <a:pPr marL="0" indent="0">
              <a:buNone/>
            </a:pPr>
            <a:r>
              <a:rPr lang="en-GB" sz="1700" dirty="0"/>
              <a:t>Hill G, MacArthur J (2006) Professional issues associated with the role of the research nurse</a:t>
            </a:r>
            <a:r>
              <a:rPr lang="en-GB" sz="1700" dirty="0" smtClean="0"/>
              <a:t>. Nursing </a:t>
            </a:r>
            <a:r>
              <a:rPr lang="en-GB" sz="1700" dirty="0"/>
              <a:t>Standard. 20, 39, 41-47. </a:t>
            </a:r>
            <a:endParaRPr lang="en-GB" sz="1800" u="sng" dirty="0" smtClean="0"/>
          </a:p>
          <a:p>
            <a:pPr marL="0" indent="0">
              <a:buNone/>
            </a:pPr>
            <a:r>
              <a:rPr lang="en-GB" sz="2400" dirty="0" smtClean="0"/>
              <a:t>Professional isolation – lack of peer support or understanding of the role by the nursing community</a:t>
            </a:r>
          </a:p>
          <a:p>
            <a:pPr marL="0" indent="0">
              <a:buNone/>
            </a:pPr>
            <a:r>
              <a:rPr lang="en-GB" sz="2200" dirty="0" smtClean="0"/>
              <a:t>Lack of job specific training</a:t>
            </a:r>
          </a:p>
          <a:p>
            <a:pPr marL="0" indent="0">
              <a:buNone/>
            </a:pPr>
            <a:r>
              <a:rPr lang="en-GB" sz="2200" dirty="0" smtClean="0"/>
              <a:t>Short term contracts</a:t>
            </a:r>
          </a:p>
          <a:p>
            <a:pPr marL="0" indent="0">
              <a:buNone/>
            </a:pPr>
            <a:r>
              <a:rPr lang="en-GB" sz="2200" dirty="0" smtClean="0"/>
              <a:t>Unpredictable workload</a:t>
            </a:r>
          </a:p>
          <a:p>
            <a:endParaRPr lang="en-GB" sz="1800" dirty="0"/>
          </a:p>
          <a:p>
            <a:pPr marL="0" indent="0">
              <a:buNone/>
            </a:pPr>
            <a:r>
              <a:rPr lang="en-GB" sz="1600" dirty="0">
                <a:hlinkClick r:id="rId2"/>
              </a:rPr>
              <a:t>http://</a:t>
            </a:r>
            <a:r>
              <a:rPr lang="en-GB" sz="1600" dirty="0" smtClean="0">
                <a:hlinkClick r:id="rId2"/>
              </a:rPr>
              <a:t>nursingstandard.rcnpublishing.co.uk/archive/article-professional-issues-associated-with-the-role-of-the-research-nurse</a:t>
            </a:r>
            <a:endParaRPr lang="en-GB" sz="1600" dirty="0" smtClean="0"/>
          </a:p>
          <a:p>
            <a:pPr marL="0" indent="0">
              <a:buNone/>
            </a:pPr>
            <a:endParaRPr lang="en-GB" sz="1800" dirty="0"/>
          </a:p>
        </p:txBody>
      </p:sp>
    </p:spTree>
    <p:extLst>
      <p:ext uri="{BB962C8B-B14F-4D97-AF65-F5344CB8AC3E}">
        <p14:creationId xmlns:p14="http://schemas.microsoft.com/office/powerpoint/2010/main" xmlns="" val="941379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000" u="sng" dirty="0" smtClean="0"/>
              <a:t>Recommendations:</a:t>
            </a:r>
            <a:br>
              <a:rPr lang="en-GB" sz="4000" u="sng" dirty="0" smtClean="0"/>
            </a:br>
            <a:r>
              <a:rPr lang="en-GB" dirty="0"/>
              <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GB" sz="1800" dirty="0"/>
              <a:t>Hill G, MacArthur J (2006) Professional issues associated with the role of the research nurse</a:t>
            </a:r>
            <a:r>
              <a:rPr lang="en-GB" sz="1800" dirty="0" smtClean="0"/>
              <a:t>. Nursing </a:t>
            </a:r>
            <a:r>
              <a:rPr lang="en-GB" sz="1800" dirty="0"/>
              <a:t>Standard. 20, 39, 41-47. </a:t>
            </a:r>
            <a:endParaRPr lang="en-GB" sz="1500" dirty="0" smtClean="0"/>
          </a:p>
          <a:p>
            <a:pPr marL="0" indent="0">
              <a:buNone/>
            </a:pPr>
            <a:r>
              <a:rPr lang="en-GB" sz="2200" dirty="0" smtClean="0"/>
              <a:t>Research </a:t>
            </a:r>
            <a:r>
              <a:rPr lang="en-GB" sz="2200" dirty="0"/>
              <a:t>Nurses need </a:t>
            </a:r>
            <a:r>
              <a:rPr lang="en-GB" sz="2200" dirty="0" smtClean="0"/>
              <a:t>to </a:t>
            </a:r>
          </a:p>
          <a:p>
            <a:pPr marL="185738" indent="-185738"/>
            <a:r>
              <a:rPr lang="en-GB" sz="2200" dirty="0" smtClean="0"/>
              <a:t>Encourage peer support</a:t>
            </a:r>
          </a:p>
          <a:p>
            <a:pPr marL="185738" indent="-185738"/>
            <a:r>
              <a:rPr lang="en-GB" sz="2200" dirty="0" smtClean="0"/>
              <a:t>Disseminate information about the role</a:t>
            </a:r>
          </a:p>
          <a:p>
            <a:pPr marL="185738" indent="-185738"/>
            <a:r>
              <a:rPr lang="en-GB" sz="2200" dirty="0" smtClean="0"/>
              <a:t>Access educational opportunities</a:t>
            </a:r>
          </a:p>
          <a:p>
            <a:pPr marL="0" indent="0">
              <a:buNone/>
            </a:pPr>
            <a:endParaRPr lang="en-GB" sz="2200" u="sng" dirty="0"/>
          </a:p>
          <a:p>
            <a:pPr marL="0" indent="0">
              <a:buNone/>
            </a:pPr>
            <a:endParaRPr lang="en-GB" sz="1800" dirty="0"/>
          </a:p>
          <a:p>
            <a:pPr marL="0" indent="0">
              <a:buNone/>
            </a:pPr>
            <a:r>
              <a:rPr lang="en-GB" sz="1700" dirty="0">
                <a:hlinkClick r:id="rId2"/>
              </a:rPr>
              <a:t>http://</a:t>
            </a:r>
            <a:r>
              <a:rPr lang="en-GB" sz="1700" dirty="0" smtClean="0">
                <a:hlinkClick r:id="rId2"/>
              </a:rPr>
              <a:t>nursingstandard.rcnpublishing.co.uk/archive/article-professional-issues-associated-with-the-role-of-the-research-nurse</a:t>
            </a:r>
            <a:endParaRPr lang="en-GB" sz="1700" dirty="0" smtClean="0"/>
          </a:p>
          <a:p>
            <a:pPr marL="0" indent="0">
              <a:buNone/>
            </a:pPr>
            <a:endParaRPr lang="en-GB" sz="1800" dirty="0"/>
          </a:p>
        </p:txBody>
      </p:sp>
    </p:spTree>
    <p:extLst>
      <p:ext uri="{BB962C8B-B14F-4D97-AF65-F5344CB8AC3E}">
        <p14:creationId xmlns:p14="http://schemas.microsoft.com/office/powerpoint/2010/main" xmlns="" val="3389802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CLINICAL RESEARCH NURSE - SUMMARY</a:t>
            </a:r>
            <a:endParaRPr lang="en-GB" dirty="0"/>
          </a:p>
        </p:txBody>
      </p:sp>
      <p:sp>
        <p:nvSpPr>
          <p:cNvPr id="3" name="Content Placeholder 2"/>
          <p:cNvSpPr>
            <a:spLocks noGrp="1"/>
          </p:cNvSpPr>
          <p:nvPr>
            <p:ph idx="1"/>
          </p:nvPr>
        </p:nvSpPr>
        <p:spPr/>
        <p:txBody>
          <a:bodyPr/>
          <a:lstStyle/>
          <a:p>
            <a:r>
              <a:rPr lang="en-GB" dirty="0" smtClean="0"/>
              <a:t>A DEVELOPING ROLE</a:t>
            </a:r>
          </a:p>
          <a:p>
            <a:r>
              <a:rPr lang="en-GB" dirty="0" smtClean="0"/>
              <a:t>AN OPPORTUNITY FOR NURSES</a:t>
            </a:r>
          </a:p>
          <a:p>
            <a:r>
              <a:rPr lang="en-GB" dirty="0" smtClean="0"/>
              <a:t>DEMANDS CLINICAL AND ACADEMIC SKILLS</a:t>
            </a:r>
          </a:p>
          <a:p>
            <a:r>
              <a:rPr lang="en-GB" dirty="0" smtClean="0"/>
              <a:t>HELPS TO DEVELOP HEALTH CARE FOR NOW AND THE FUTURE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Research</a:t>
            </a:r>
            <a:endParaRPr lang="en-GB" dirty="0"/>
          </a:p>
        </p:txBody>
      </p:sp>
      <p:sp>
        <p:nvSpPr>
          <p:cNvPr id="3" name="Content Placeholder 2"/>
          <p:cNvSpPr>
            <a:spLocks noGrp="1"/>
          </p:cNvSpPr>
          <p:nvPr>
            <p:ph idx="1"/>
          </p:nvPr>
        </p:nvSpPr>
        <p:spPr>
          <a:xfrm>
            <a:off x="611560" y="1628800"/>
            <a:ext cx="8229600" cy="4525963"/>
          </a:xfrm>
        </p:spPr>
        <p:txBody>
          <a:bodyPr>
            <a:normAutofit/>
          </a:bodyPr>
          <a:lstStyle/>
          <a:p>
            <a:pPr algn="ctr">
              <a:buNone/>
            </a:pPr>
            <a:r>
              <a:rPr lang="en-GB" sz="4000" i="1" dirty="0" smtClean="0"/>
              <a:t>= RESEARCH BY AND FOR NURSES</a:t>
            </a:r>
            <a:endParaRPr lang="en-GB" sz="40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4000" dirty="0" smtClean="0">
                <a:solidFill>
                  <a:srgbClr val="7030A0"/>
                </a:solidFill>
              </a:rPr>
              <a:t/>
            </a:r>
            <a:br>
              <a:rPr lang="en-GB" sz="4000" dirty="0" smtClean="0">
                <a:solidFill>
                  <a:srgbClr val="7030A0"/>
                </a:solidFill>
              </a:rPr>
            </a:br>
            <a:r>
              <a:rPr lang="en-GB" sz="3600" dirty="0" smtClean="0">
                <a:solidFill>
                  <a:schemeClr val="tx1"/>
                </a:solidFill>
              </a:rPr>
              <a:t>ICN Code of ethics, 2012</a:t>
            </a:r>
            <a:endParaRPr lang="en-GB" sz="3600" dirty="0">
              <a:solidFill>
                <a:schemeClr val="tx1"/>
              </a:solidFill>
            </a:endParaRPr>
          </a:p>
        </p:txBody>
      </p:sp>
      <p:sp>
        <p:nvSpPr>
          <p:cNvPr id="28675" name="Rectangle 4"/>
          <p:cNvSpPr>
            <a:spLocks noChangeArrowheads="1"/>
          </p:cNvSpPr>
          <p:nvPr/>
        </p:nvSpPr>
        <p:spPr bwMode="auto">
          <a:xfrm>
            <a:off x="3132138" y="1916113"/>
            <a:ext cx="4608512" cy="2247900"/>
          </a:xfrm>
          <a:prstGeom prst="rect">
            <a:avLst/>
          </a:prstGeom>
          <a:noFill/>
          <a:ln w="9525">
            <a:noFill/>
            <a:miter lim="800000"/>
            <a:headEnd/>
            <a:tailEnd/>
          </a:ln>
        </p:spPr>
        <p:txBody>
          <a:bodyPr>
            <a:spAutoFit/>
          </a:bodyPr>
          <a:lstStyle/>
          <a:p>
            <a:r>
              <a:rPr lang="en-GB" altLang="en-US" sz="2800"/>
              <a:t>The nurse assumes the major role in determining and implementing acceptable standards of clinical nursing practice</a:t>
            </a:r>
          </a:p>
        </p:txBody>
      </p:sp>
      <p:sp>
        <p:nvSpPr>
          <p:cNvPr id="28676" name="TextBox 5"/>
          <p:cNvSpPr txBox="1">
            <a:spLocks noChangeArrowheads="1"/>
          </p:cNvSpPr>
          <p:nvPr/>
        </p:nvSpPr>
        <p:spPr bwMode="auto">
          <a:xfrm>
            <a:off x="1692275" y="6119813"/>
            <a:ext cx="6192838" cy="738187"/>
          </a:xfrm>
          <a:prstGeom prst="rect">
            <a:avLst/>
          </a:prstGeom>
          <a:noFill/>
          <a:ln w="9525">
            <a:noFill/>
            <a:miter lim="800000"/>
            <a:headEnd/>
            <a:tailEnd/>
          </a:ln>
        </p:spPr>
        <p:txBody>
          <a:bodyPr>
            <a:spAutoFit/>
          </a:bodyPr>
          <a:lstStyle/>
          <a:p>
            <a:r>
              <a:rPr lang="en-GB" altLang="en-US" sz="1400">
                <a:hlinkClick r:id="rId2"/>
              </a:rPr>
              <a:t>http://www.icn.ch/images/stories/documents/publications/free_publications/Code%20of%20Ethics%202012%20for%20web.pdf</a:t>
            </a:r>
            <a:endParaRPr lang="en-GB" altLang="en-US" sz="1400"/>
          </a:p>
          <a:p>
            <a:endParaRPr lang="en-GB" altLang="en-US" sz="1400"/>
          </a:p>
        </p:txBody>
      </p:sp>
      <p:pic>
        <p:nvPicPr>
          <p:cNvPr id="28677" name="Picture 2" descr="See full size image">
            <a:hlinkClick r:id="rId3"/>
          </p:cNvPr>
          <p:cNvPicPr>
            <a:picLocks noGrp="1" noChangeAspect="1" noChangeArrowheads="1"/>
          </p:cNvPicPr>
          <p:nvPr>
            <p:ph idx="1"/>
          </p:nvPr>
        </p:nvPicPr>
        <p:blipFill>
          <a:blip r:embed="rId4" cstate="print"/>
          <a:srcRect/>
          <a:stretch>
            <a:fillRect/>
          </a:stretch>
        </p:blipFill>
        <p:spPr>
          <a:xfrm>
            <a:off x="539750" y="1989138"/>
            <a:ext cx="1511300" cy="1500187"/>
          </a:xfrm>
        </p:spPr>
      </p:pic>
      <p:sp>
        <p:nvSpPr>
          <p:cNvPr id="28678" name="TextBox 10"/>
          <p:cNvSpPr txBox="1">
            <a:spLocks noChangeArrowheads="1"/>
          </p:cNvSpPr>
          <p:nvPr/>
        </p:nvSpPr>
        <p:spPr bwMode="auto">
          <a:xfrm>
            <a:off x="539750" y="3644900"/>
            <a:ext cx="2160588" cy="1385888"/>
          </a:xfrm>
          <a:prstGeom prst="rect">
            <a:avLst/>
          </a:prstGeom>
          <a:noFill/>
          <a:ln w="9525">
            <a:noFill/>
            <a:miter lim="800000"/>
            <a:headEnd/>
            <a:tailEnd/>
          </a:ln>
        </p:spPr>
        <p:txBody>
          <a:bodyPr>
            <a:spAutoFit/>
          </a:bodyPr>
          <a:lstStyle/>
          <a:p>
            <a:r>
              <a:rPr lang="en-GB" altLang="en-US" sz="2800"/>
              <a:t>International Council </a:t>
            </a:r>
          </a:p>
          <a:p>
            <a:r>
              <a:rPr lang="en-GB" altLang="en-US" sz="2800"/>
              <a:t>of Nurses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Florence Nightingale, 1820 - 1910 </a:t>
            </a:r>
            <a:endParaRPr lang="en-GB" dirty="0"/>
          </a:p>
        </p:txBody>
      </p:sp>
      <p:sp>
        <p:nvSpPr>
          <p:cNvPr id="5" name="Content Placeholder 4"/>
          <p:cNvSpPr>
            <a:spLocks noGrp="1"/>
          </p:cNvSpPr>
          <p:nvPr>
            <p:ph sz="half" idx="1"/>
          </p:nvPr>
        </p:nvSpPr>
        <p:spPr>
          <a:xfrm>
            <a:off x="838200" y="1600200"/>
            <a:ext cx="3200400" cy="4525963"/>
          </a:xfrm>
        </p:spPr>
        <p:txBody>
          <a:bodyPr/>
          <a:lstStyle/>
          <a:p>
            <a:pPr>
              <a:buNone/>
            </a:pPr>
            <a:r>
              <a:rPr lang="en-GB" dirty="0" smtClean="0"/>
              <a:t>	</a:t>
            </a:r>
          </a:p>
          <a:p>
            <a:pPr>
              <a:buNone/>
            </a:pPr>
            <a:r>
              <a:rPr lang="en-GB" dirty="0" smtClean="0"/>
              <a:t>	A hospital </a:t>
            </a:r>
          </a:p>
          <a:p>
            <a:pPr>
              <a:buNone/>
            </a:pPr>
            <a:r>
              <a:rPr lang="en-GB" dirty="0" smtClean="0"/>
              <a:t>	should </a:t>
            </a:r>
          </a:p>
          <a:p>
            <a:pPr>
              <a:buNone/>
            </a:pPr>
            <a:r>
              <a:rPr lang="en-GB" i="1" dirty="0" smtClean="0"/>
              <a:t>	DO THE SICK </a:t>
            </a:r>
          </a:p>
          <a:p>
            <a:pPr>
              <a:buNone/>
            </a:pPr>
            <a:r>
              <a:rPr lang="en-GB" i="1" dirty="0" smtClean="0"/>
              <a:t>	NO HARM</a:t>
            </a:r>
            <a:r>
              <a:rPr lang="en-GB" dirty="0" smtClean="0"/>
              <a:t>.</a:t>
            </a:r>
            <a:endParaRPr lang="en-GB" dirty="0"/>
          </a:p>
        </p:txBody>
      </p:sp>
      <p:pic>
        <p:nvPicPr>
          <p:cNvPr id="7" name="Content Placeholder 6" descr="FlorenceNightingale.gif"/>
          <p:cNvPicPr>
            <a:picLocks noGrp="1" noChangeAspect="1"/>
          </p:cNvPicPr>
          <p:nvPr>
            <p:ph sz="half" idx="2"/>
          </p:nvPr>
        </p:nvPicPr>
        <p:blipFill>
          <a:blip r:embed="rId3" cstate="print"/>
          <a:stretch>
            <a:fillRect/>
          </a:stretch>
        </p:blipFill>
        <p:spPr>
          <a:xfrm>
            <a:off x="4267200" y="1447800"/>
            <a:ext cx="3505200" cy="4572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sz="3200" smtClean="0"/>
              <a:t>What do nurses need to know?</a:t>
            </a:r>
          </a:p>
        </p:txBody>
      </p:sp>
      <p:sp>
        <p:nvSpPr>
          <p:cNvPr id="3" name="Content Placeholder 2"/>
          <p:cNvSpPr>
            <a:spLocks noGrp="1"/>
          </p:cNvSpPr>
          <p:nvPr>
            <p:ph idx="1"/>
          </p:nvPr>
        </p:nvSpPr>
        <p:spPr/>
        <p:txBody>
          <a:bodyPr/>
          <a:lstStyle/>
          <a:p>
            <a:pPr marL="182880" indent="-182880" eaLnBrk="1" fontAlgn="auto" hangingPunct="1">
              <a:spcAft>
                <a:spcPts val="0"/>
              </a:spcAft>
              <a:buClr>
                <a:srgbClr val="CEB966"/>
              </a:buClr>
              <a:buSzPct val="85000"/>
              <a:buFont typeface="Arial" pitchFamily="34" charset="0"/>
              <a:buChar char="•"/>
              <a:defRPr/>
            </a:pPr>
            <a:r>
              <a:rPr lang="en-GB" sz="2400" b="1" kern="1200" dirty="0"/>
              <a:t>Clinical information </a:t>
            </a:r>
            <a:r>
              <a:rPr lang="en-GB" sz="2400" kern="1200" dirty="0"/>
              <a:t>about health and disease, treatment and care</a:t>
            </a:r>
          </a:p>
          <a:p>
            <a:pPr marL="182880" indent="-182880" eaLnBrk="1" fontAlgn="auto" hangingPunct="1">
              <a:spcAft>
                <a:spcPts val="0"/>
              </a:spcAft>
              <a:buClr>
                <a:srgbClr val="CEB966"/>
              </a:buClr>
              <a:buSzPct val="85000"/>
              <a:buFont typeface="Arial" pitchFamily="34" charset="0"/>
              <a:buChar char="•"/>
              <a:defRPr/>
            </a:pPr>
            <a:endParaRPr lang="en-GB" sz="2400" kern="1200" dirty="0"/>
          </a:p>
          <a:p>
            <a:pPr marL="182880" indent="-182880" eaLnBrk="1" fontAlgn="auto" hangingPunct="1">
              <a:spcAft>
                <a:spcPts val="0"/>
              </a:spcAft>
              <a:buClr>
                <a:srgbClr val="CEB966"/>
              </a:buClr>
              <a:buSzPct val="85000"/>
              <a:buFont typeface="Arial" pitchFamily="34" charset="0"/>
              <a:buChar char="•"/>
              <a:defRPr/>
            </a:pPr>
            <a:r>
              <a:rPr lang="en-GB" sz="2400" b="1" kern="1200" dirty="0"/>
              <a:t>Psycho-social information </a:t>
            </a:r>
            <a:r>
              <a:rPr lang="en-GB" sz="2400" kern="1200" dirty="0"/>
              <a:t>– how is the individual responding to changes in health status?</a:t>
            </a:r>
          </a:p>
          <a:p>
            <a:pPr marL="0" indent="0" eaLnBrk="1" fontAlgn="auto" hangingPunct="1">
              <a:spcAft>
                <a:spcPts val="0"/>
              </a:spcAft>
              <a:buClr>
                <a:srgbClr val="CEB966"/>
              </a:buClr>
              <a:buSzPct val="85000"/>
              <a:buFontTx/>
              <a:buNone/>
              <a:defRPr/>
            </a:pPr>
            <a:endParaRPr lang="en-GB" sz="2400" kern="1200" dirty="0"/>
          </a:p>
          <a:p>
            <a:pPr marL="182880" indent="-182880" eaLnBrk="1" fontAlgn="auto" hangingPunct="1">
              <a:spcAft>
                <a:spcPts val="0"/>
              </a:spcAft>
              <a:buClr>
                <a:srgbClr val="CEB966"/>
              </a:buClr>
              <a:buSzPct val="85000"/>
              <a:buFont typeface="Arial" pitchFamily="34" charset="0"/>
              <a:buChar char="•"/>
              <a:defRPr/>
            </a:pPr>
            <a:r>
              <a:rPr lang="en-GB" sz="2400" b="1" kern="1200" dirty="0"/>
              <a:t>Organisational information </a:t>
            </a:r>
            <a:r>
              <a:rPr lang="en-GB" sz="2400" kern="1200" dirty="0"/>
              <a:t>– how does communication flow in the Multi-disciplinary team? Where do resources come from and who is responsible for ordering and storage? Who makes patient appointments/ referrals?</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Research</a:t>
            </a:r>
            <a:endParaRPr lang="en-GB" dirty="0"/>
          </a:p>
        </p:txBody>
      </p:sp>
      <p:sp>
        <p:nvSpPr>
          <p:cNvPr id="3" name="Content Placeholder 2"/>
          <p:cNvSpPr>
            <a:spLocks noGrp="1"/>
          </p:cNvSpPr>
          <p:nvPr>
            <p:ph idx="1"/>
          </p:nvPr>
        </p:nvSpPr>
        <p:spPr>
          <a:xfrm>
            <a:off x="611560" y="1628800"/>
            <a:ext cx="8229600" cy="4525963"/>
          </a:xfrm>
        </p:spPr>
        <p:txBody>
          <a:bodyPr>
            <a:normAutofit/>
          </a:bodyPr>
          <a:lstStyle/>
          <a:p>
            <a:pPr algn="ctr">
              <a:buNone/>
            </a:pPr>
            <a:r>
              <a:rPr lang="en-GB" sz="4000" i="1" dirty="0" smtClean="0"/>
              <a:t>= PRACTICE CHANGES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7544" y="404664"/>
            <a:ext cx="8229600" cy="1143000"/>
          </a:xfrm>
        </p:spPr>
        <p:txBody>
          <a:bodyPr>
            <a:normAutofit fontScale="90000"/>
          </a:bodyPr>
          <a:lstStyle/>
          <a:p>
            <a:pPr eaLnBrk="1" hangingPunct="1"/>
            <a:r>
              <a:rPr lang="en-GB" altLang="en-US" sz="2400" dirty="0" smtClean="0">
                <a:latin typeface="Times New Roman" pitchFamily="18" charset="0"/>
              </a:rPr>
              <a:t/>
            </a:r>
            <a:br>
              <a:rPr lang="en-GB" altLang="en-US" sz="2400" dirty="0" smtClean="0">
                <a:latin typeface="Times New Roman" pitchFamily="18" charset="0"/>
              </a:rPr>
            </a:br>
            <a:r>
              <a:rPr lang="en-GB" altLang="en-US" sz="3200" dirty="0" smtClean="0"/>
              <a:t>INFLUENCES ON CHANGING </a:t>
            </a:r>
            <a:br>
              <a:rPr lang="en-GB" altLang="en-US" sz="3200" dirty="0" smtClean="0"/>
            </a:br>
            <a:r>
              <a:rPr lang="en-GB" altLang="en-US" sz="3200" dirty="0" smtClean="0"/>
              <a:t>NURSING PRACTICE:</a:t>
            </a:r>
          </a:p>
        </p:txBody>
      </p:sp>
      <p:sp>
        <p:nvSpPr>
          <p:cNvPr id="45059" name="Rectangle 3"/>
          <p:cNvSpPr>
            <a:spLocks noGrp="1" noChangeArrowheads="1"/>
          </p:cNvSpPr>
          <p:nvPr>
            <p:ph type="body" idx="1"/>
          </p:nvPr>
        </p:nvSpPr>
        <p:spPr>
          <a:xfrm>
            <a:off x="1115616" y="1772816"/>
            <a:ext cx="7138987" cy="5429250"/>
          </a:xfrm>
        </p:spPr>
        <p:txBody>
          <a:bodyPr>
            <a:normAutofit/>
          </a:bodyPr>
          <a:lstStyle/>
          <a:p>
            <a:pPr eaLnBrk="1" hangingPunct="1"/>
            <a:r>
              <a:rPr lang="en-GB" altLang="en-US" sz="3000" dirty="0" smtClean="0"/>
              <a:t>scientific and medical advance</a:t>
            </a:r>
          </a:p>
          <a:p>
            <a:pPr eaLnBrk="1" hangingPunct="1"/>
            <a:r>
              <a:rPr lang="en-GB" altLang="en-US" sz="3000" dirty="0" smtClean="0"/>
              <a:t>pharmaceutical development</a:t>
            </a:r>
          </a:p>
          <a:p>
            <a:pPr eaLnBrk="1" hangingPunct="1"/>
            <a:r>
              <a:rPr lang="en-GB" altLang="en-US" sz="3000" dirty="0" smtClean="0"/>
              <a:t>social change</a:t>
            </a:r>
          </a:p>
          <a:p>
            <a:pPr eaLnBrk="1" hangingPunct="1"/>
            <a:r>
              <a:rPr lang="en-GB" altLang="en-US" sz="3000" dirty="0" smtClean="0"/>
              <a:t>changes to management of healthcare</a:t>
            </a:r>
          </a:p>
          <a:p>
            <a:pPr eaLnBrk="1" hangingPunct="1"/>
            <a:r>
              <a:rPr lang="en-GB" altLang="en-US" sz="3000" dirty="0" smtClean="0"/>
              <a:t>changed expectations</a:t>
            </a:r>
          </a:p>
          <a:p>
            <a:pPr eaLnBrk="1" hangingPunct="1"/>
            <a:r>
              <a:rPr lang="en-GB" altLang="en-US" sz="3000" dirty="0" smtClean="0"/>
              <a:t>changed attitudes</a:t>
            </a:r>
          </a:p>
          <a:p>
            <a:pPr eaLnBrk="1" hangingPunct="1"/>
            <a:r>
              <a:rPr lang="en-GB" altLang="en-US" sz="3000" dirty="0" smtClean="0"/>
              <a:t>role of women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4000" dirty="0" smtClean="0">
                <a:solidFill>
                  <a:srgbClr val="7030A0"/>
                </a:solidFill>
              </a:rPr>
              <a:t/>
            </a:r>
            <a:br>
              <a:rPr lang="en-GB" sz="4000" dirty="0" smtClean="0">
                <a:solidFill>
                  <a:srgbClr val="7030A0"/>
                </a:solidFill>
              </a:rPr>
            </a:br>
            <a:r>
              <a:rPr lang="en-GB" sz="3600" dirty="0" smtClean="0">
                <a:solidFill>
                  <a:schemeClr val="tx1"/>
                </a:solidFill>
              </a:rPr>
              <a:t>ICN Code of ethics, 2012</a:t>
            </a:r>
            <a:endParaRPr lang="en-GB" sz="3600" dirty="0">
              <a:solidFill>
                <a:schemeClr val="tx1"/>
              </a:solidFill>
            </a:endParaRPr>
          </a:p>
        </p:txBody>
      </p:sp>
      <p:sp>
        <p:nvSpPr>
          <p:cNvPr id="15363" name="Rectangle 4"/>
          <p:cNvSpPr>
            <a:spLocks noChangeArrowheads="1"/>
          </p:cNvSpPr>
          <p:nvPr/>
        </p:nvSpPr>
        <p:spPr bwMode="auto">
          <a:xfrm>
            <a:off x="3132138" y="1916113"/>
            <a:ext cx="4608512" cy="2247900"/>
          </a:xfrm>
          <a:prstGeom prst="rect">
            <a:avLst/>
          </a:prstGeom>
          <a:noFill/>
          <a:ln w="9525">
            <a:noFill/>
            <a:miter lim="800000"/>
            <a:headEnd/>
            <a:tailEnd/>
          </a:ln>
        </p:spPr>
        <p:txBody>
          <a:bodyPr>
            <a:spAutoFit/>
          </a:bodyPr>
          <a:lstStyle/>
          <a:p>
            <a:r>
              <a:rPr lang="en-GB" altLang="en-US" sz="2800"/>
              <a:t>The nurse assumes the major role in determining and implementing acceptable standards of clinical nursing practice</a:t>
            </a:r>
          </a:p>
        </p:txBody>
      </p:sp>
      <p:sp>
        <p:nvSpPr>
          <p:cNvPr id="15364" name="TextBox 5"/>
          <p:cNvSpPr txBox="1">
            <a:spLocks noChangeArrowheads="1"/>
          </p:cNvSpPr>
          <p:nvPr/>
        </p:nvSpPr>
        <p:spPr bwMode="auto">
          <a:xfrm>
            <a:off x="1692275" y="6119813"/>
            <a:ext cx="6192838" cy="738187"/>
          </a:xfrm>
          <a:prstGeom prst="rect">
            <a:avLst/>
          </a:prstGeom>
          <a:noFill/>
          <a:ln w="9525">
            <a:noFill/>
            <a:miter lim="800000"/>
            <a:headEnd/>
            <a:tailEnd/>
          </a:ln>
        </p:spPr>
        <p:txBody>
          <a:bodyPr>
            <a:spAutoFit/>
          </a:bodyPr>
          <a:lstStyle/>
          <a:p>
            <a:r>
              <a:rPr lang="en-GB" altLang="en-US" sz="1400">
                <a:hlinkClick r:id="rId2"/>
              </a:rPr>
              <a:t>http://www.icn.ch/images/stories/documents/publications/free_publications/Code%20of%20Ethics%202012%20for%20web.pdf</a:t>
            </a:r>
            <a:endParaRPr lang="en-GB" altLang="en-US" sz="1400"/>
          </a:p>
          <a:p>
            <a:endParaRPr lang="en-GB" altLang="en-US" sz="1400"/>
          </a:p>
        </p:txBody>
      </p:sp>
      <p:pic>
        <p:nvPicPr>
          <p:cNvPr id="15365" name="Picture 2" descr="See full size image">
            <a:hlinkClick r:id="rId3"/>
          </p:cNvPr>
          <p:cNvPicPr>
            <a:picLocks noGrp="1" noChangeAspect="1" noChangeArrowheads="1"/>
          </p:cNvPicPr>
          <p:nvPr>
            <p:ph idx="1"/>
          </p:nvPr>
        </p:nvPicPr>
        <p:blipFill>
          <a:blip r:embed="rId4" cstate="print"/>
          <a:srcRect/>
          <a:stretch>
            <a:fillRect/>
          </a:stretch>
        </p:blipFill>
        <p:spPr>
          <a:xfrm>
            <a:off x="539750" y="1989138"/>
            <a:ext cx="1511300" cy="1500187"/>
          </a:xfrm>
        </p:spPr>
      </p:pic>
      <p:sp>
        <p:nvSpPr>
          <p:cNvPr id="15366" name="TextBox 10"/>
          <p:cNvSpPr txBox="1">
            <a:spLocks noChangeArrowheads="1"/>
          </p:cNvSpPr>
          <p:nvPr/>
        </p:nvSpPr>
        <p:spPr bwMode="auto">
          <a:xfrm>
            <a:off x="539750" y="3644900"/>
            <a:ext cx="2160588" cy="1385888"/>
          </a:xfrm>
          <a:prstGeom prst="rect">
            <a:avLst/>
          </a:prstGeom>
          <a:noFill/>
          <a:ln w="9525">
            <a:noFill/>
            <a:miter lim="800000"/>
            <a:headEnd/>
            <a:tailEnd/>
          </a:ln>
        </p:spPr>
        <p:txBody>
          <a:bodyPr>
            <a:spAutoFit/>
          </a:bodyPr>
          <a:lstStyle/>
          <a:p>
            <a:r>
              <a:rPr lang="en-GB" altLang="en-US" sz="2800"/>
              <a:t>International Council </a:t>
            </a:r>
          </a:p>
          <a:p>
            <a:r>
              <a:rPr lang="en-GB" altLang="en-US" sz="2800"/>
              <a:t>of Nurses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684213" y="1196975"/>
            <a:ext cx="8074025" cy="4525963"/>
          </a:xfrm>
        </p:spPr>
        <p:txBody>
          <a:bodyPr>
            <a:normAutofit/>
          </a:bodyPr>
          <a:lstStyle/>
          <a:p>
            <a:pPr eaLnBrk="1" hangingPunct="1">
              <a:lnSpc>
                <a:spcPct val="80000"/>
              </a:lnSpc>
              <a:buFont typeface="Wingdings" pitchFamily="2" charset="2"/>
              <a:buNone/>
            </a:pPr>
            <a:r>
              <a:rPr lang="en-GB" altLang="en-US" dirty="0" smtClean="0"/>
              <a:t>To respond to change, research must provide </a:t>
            </a:r>
          </a:p>
          <a:p>
            <a:pPr eaLnBrk="1" hangingPunct="1">
              <a:lnSpc>
                <a:spcPct val="80000"/>
              </a:lnSpc>
              <a:buFont typeface="Wingdings" pitchFamily="2" charset="2"/>
              <a:buNone/>
            </a:pPr>
            <a:r>
              <a:rPr lang="en-GB" altLang="en-US" dirty="0" smtClean="0"/>
              <a:t>information about:</a:t>
            </a:r>
          </a:p>
          <a:p>
            <a:pPr eaLnBrk="1" hangingPunct="1">
              <a:lnSpc>
                <a:spcPct val="80000"/>
              </a:lnSpc>
            </a:pPr>
            <a:endParaRPr lang="en-GB" altLang="en-US" dirty="0" smtClean="0"/>
          </a:p>
          <a:p>
            <a:pPr eaLnBrk="1" hangingPunct="1">
              <a:lnSpc>
                <a:spcPct val="80000"/>
              </a:lnSpc>
            </a:pPr>
            <a:r>
              <a:rPr lang="en-GB" altLang="en-US" dirty="0" smtClean="0"/>
              <a:t>Direct care – clinical practice</a:t>
            </a:r>
          </a:p>
          <a:p>
            <a:pPr eaLnBrk="1" hangingPunct="1">
              <a:lnSpc>
                <a:spcPct val="80000"/>
              </a:lnSpc>
            </a:pPr>
            <a:r>
              <a:rPr lang="en-GB" altLang="en-US" dirty="0" smtClean="0"/>
              <a:t>Indirect care – organisation of care</a:t>
            </a:r>
          </a:p>
          <a:p>
            <a:pPr eaLnBrk="1" hangingPunct="1">
              <a:lnSpc>
                <a:spcPct val="80000"/>
              </a:lnSpc>
            </a:pPr>
            <a:r>
              <a:rPr lang="en-GB" altLang="en-US" dirty="0" smtClean="0"/>
              <a:t>Influence on care – policy initiatives, </a:t>
            </a:r>
          </a:p>
          <a:p>
            <a:pPr eaLnBrk="1" hangingPunct="1">
              <a:lnSpc>
                <a:spcPct val="80000"/>
              </a:lnSpc>
              <a:buFontTx/>
              <a:buNone/>
            </a:pPr>
            <a:r>
              <a:rPr lang="en-GB" altLang="en-US" dirty="0" smtClean="0"/>
              <a:t>	strategic healthcare planning</a:t>
            </a:r>
          </a:p>
          <a:p>
            <a:pPr eaLnBrk="1" hangingPunct="1">
              <a:lnSpc>
                <a:spcPct val="80000"/>
              </a:lnSpc>
              <a:buFont typeface="Wingdings" pitchFamily="2" charset="2"/>
              <a:buChar char="Ø"/>
            </a:pPr>
            <a:endParaRPr lang="en-GB" altLang="en-US" dirty="0" smtClean="0"/>
          </a:p>
          <a:p>
            <a:pPr eaLnBrk="1" hangingPunct="1">
              <a:lnSpc>
                <a:spcPct val="80000"/>
              </a:lnSpc>
              <a:buFont typeface="Wingdings" pitchFamily="2" charset="2"/>
              <a:buNone/>
            </a:pPr>
            <a:r>
              <a:rPr lang="en-GB" altLang="en-US" sz="2000" dirty="0" smtClean="0"/>
              <a:t>	</a:t>
            </a:r>
            <a:r>
              <a:rPr lang="en-GB" altLang="en-US" sz="1400" dirty="0" err="1" smtClean="0"/>
              <a:t>Frasure</a:t>
            </a:r>
            <a:r>
              <a:rPr lang="en-GB" altLang="en-US" sz="1400" dirty="0" smtClean="0"/>
              <a:t>, J. (2008) Analysis of instruments measuring nurses’ attitudes towards research utilisation: a systematic review. </a:t>
            </a:r>
            <a:r>
              <a:rPr lang="en-GB" altLang="en-US" sz="1400" i="1" dirty="0" smtClean="0"/>
              <a:t>JAN Volume 61 (1) January 2008 pp. 5 - </a:t>
            </a:r>
            <a:r>
              <a:rPr lang="en-GB" altLang="en-US" sz="1400" i="1" dirty="0" smtClean="0">
                <a:latin typeface="Times New Roman" pitchFamily="18" charset="0"/>
              </a:rPr>
              <a:t>18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sz="1800" dirty="0" smtClean="0"/>
              <a:t/>
            </a:r>
            <a:br>
              <a:rPr lang="en-GB" sz="1800" dirty="0" smtClean="0"/>
            </a:br>
            <a:r>
              <a:rPr lang="en-GB" sz="1800" dirty="0"/>
              <a:t/>
            </a:r>
            <a:br>
              <a:rPr lang="en-GB" sz="1800" dirty="0"/>
            </a:br>
            <a:r>
              <a:rPr lang="en-GB" sz="1800" b="1" dirty="0" smtClean="0"/>
              <a:t>National Institute of Nursing Research, US department of Health and Human Services, </a:t>
            </a:r>
            <a:br>
              <a:rPr lang="en-GB" sz="1800" b="1" dirty="0" smtClean="0"/>
            </a:br>
            <a:r>
              <a:rPr lang="en-GB" sz="1800" b="1" dirty="0" smtClean="0"/>
              <a:t>20</a:t>
            </a:r>
            <a:r>
              <a:rPr lang="en-GB" sz="1800" b="1" baseline="30000" dirty="0" smtClean="0"/>
              <a:t>th</a:t>
            </a:r>
            <a:r>
              <a:rPr lang="en-GB" sz="1800" b="1" dirty="0" smtClean="0"/>
              <a:t> anniversary, 2006</a:t>
            </a:r>
            <a:br>
              <a:rPr lang="en-GB" sz="1800" b="1" dirty="0" smtClean="0"/>
            </a:br>
            <a:r>
              <a:rPr lang="en-GB" sz="1800" b="1" dirty="0" smtClean="0"/>
              <a:t>Changing Practice, Changing Lives: 10 Landmark Nursing Research Studies.</a:t>
            </a:r>
            <a:r>
              <a:rPr lang="en-GB" b="1" dirty="0" smtClean="0"/>
              <a:t/>
            </a:r>
            <a:br>
              <a:rPr lang="en-GB" b="1" dirty="0" smtClean="0"/>
            </a:br>
            <a:endParaRPr lang="en-GB" b="1" dirty="0"/>
          </a:p>
        </p:txBody>
      </p:sp>
      <p:graphicFrame>
        <p:nvGraphicFramePr>
          <p:cNvPr id="4" name="Content Placeholder 3"/>
          <p:cNvGraphicFramePr>
            <a:graphicFrameLocks noGrp="1"/>
          </p:cNvGraphicFramePr>
          <p:nvPr>
            <p:ph idx="1"/>
          </p:nvPr>
        </p:nvGraphicFramePr>
        <p:xfrm>
          <a:off x="1258888" y="1557338"/>
          <a:ext cx="6337300" cy="3671890"/>
        </p:xfrm>
        <a:graphic>
          <a:graphicData uri="http://schemas.openxmlformats.org/drawingml/2006/table">
            <a:tbl>
              <a:tblPr/>
              <a:tblGrid>
                <a:gridCol w="690949"/>
                <a:gridCol w="5646351"/>
              </a:tblGrid>
              <a:tr h="356211">
                <a:tc>
                  <a:txBody>
                    <a:bodyPr/>
                    <a:lstStyle/>
                    <a:p>
                      <a:pPr algn="ctr" fontAlgn="b"/>
                      <a:r>
                        <a:rPr lang="en-GB" sz="1200" b="0" i="0" u="none" strike="noStrike" dirty="0">
                          <a:solidFill>
                            <a:srgbClr val="000000"/>
                          </a:solidFill>
                          <a:effectLst/>
                          <a:latin typeface="Calibri"/>
                        </a:rPr>
                        <a:t>1</a:t>
                      </a:r>
                    </a:p>
                  </a:txBody>
                  <a:tcPr marL="9526" marR="9526" marT="952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a:rPr>
                        <a:t>Inadequate Nurse Staffing Increases Risks for Patients</a:t>
                      </a:r>
                    </a:p>
                  </a:txBody>
                  <a:tcPr marL="9526" marR="9526" marT="952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356211">
                <a:tc>
                  <a:txBody>
                    <a:bodyPr/>
                    <a:lstStyle/>
                    <a:p>
                      <a:pPr algn="ctr" fontAlgn="b"/>
                      <a:r>
                        <a:rPr lang="en-GB" sz="1200" b="0" i="0" u="none" strike="noStrike" dirty="0">
                          <a:solidFill>
                            <a:srgbClr val="000000"/>
                          </a:solidFill>
                          <a:effectLst/>
                          <a:latin typeface="Calibri"/>
                        </a:rPr>
                        <a:t>2</a:t>
                      </a:r>
                    </a:p>
                  </a:txBody>
                  <a:tcPr marL="9526" marR="9526"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smtClean="0">
                          <a:solidFill>
                            <a:srgbClr val="000000"/>
                          </a:solidFill>
                          <a:effectLst/>
                          <a:latin typeface="Calibri"/>
                        </a:rPr>
                        <a:t>Developing </a:t>
                      </a:r>
                      <a:r>
                        <a:rPr lang="en-GB" sz="1200" b="0" i="0" u="none" strike="noStrike" dirty="0">
                          <a:solidFill>
                            <a:srgbClr val="000000"/>
                          </a:solidFill>
                          <a:effectLst/>
                          <a:latin typeface="Calibri"/>
                        </a:rPr>
                        <a:t>an Index to Reduce Pressure Sore Risk</a:t>
                      </a:r>
                    </a:p>
                  </a:txBody>
                  <a:tcPr marL="9526" marR="9526"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11">
                <a:tc>
                  <a:txBody>
                    <a:bodyPr/>
                    <a:lstStyle/>
                    <a:p>
                      <a:pPr algn="ctr" fontAlgn="b"/>
                      <a:r>
                        <a:rPr lang="en-GB" sz="1200" b="0" i="0" u="none" strike="noStrike" dirty="0">
                          <a:solidFill>
                            <a:srgbClr val="000000"/>
                          </a:solidFill>
                          <a:effectLst/>
                          <a:latin typeface="Calibri"/>
                        </a:rPr>
                        <a:t>3</a:t>
                      </a:r>
                    </a:p>
                  </a:txBody>
                  <a:tcPr marL="9526" marR="9526"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a:rPr>
                        <a:t>Coping Skills Training Improves Teens' Self Management of Diabetes</a:t>
                      </a:r>
                    </a:p>
                  </a:txBody>
                  <a:tcPr marL="9526" marR="9526"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11">
                <a:tc>
                  <a:txBody>
                    <a:bodyPr/>
                    <a:lstStyle/>
                    <a:p>
                      <a:pPr algn="ctr" fontAlgn="b"/>
                      <a:r>
                        <a:rPr lang="en-GB" sz="1200" b="0" i="0" u="none" strike="noStrike" dirty="0">
                          <a:solidFill>
                            <a:srgbClr val="000000"/>
                          </a:solidFill>
                          <a:effectLst/>
                          <a:latin typeface="Calibri"/>
                        </a:rPr>
                        <a:t>4</a:t>
                      </a:r>
                    </a:p>
                  </a:txBody>
                  <a:tcPr marL="9526" marR="9526"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a:rPr>
                        <a:t>Helping Youths establish Healthy Habits of Exercise and Diet</a:t>
                      </a:r>
                    </a:p>
                  </a:txBody>
                  <a:tcPr marL="9526" marR="9526"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03">
                <a:tc>
                  <a:txBody>
                    <a:bodyPr/>
                    <a:lstStyle/>
                    <a:p>
                      <a:pPr algn="ctr" fontAlgn="b"/>
                      <a:r>
                        <a:rPr lang="en-GB" sz="1200" b="0" i="0" u="none" strike="noStrike" dirty="0">
                          <a:solidFill>
                            <a:srgbClr val="000000"/>
                          </a:solidFill>
                          <a:effectLst/>
                          <a:latin typeface="Calibri"/>
                        </a:rPr>
                        <a:t>5</a:t>
                      </a:r>
                    </a:p>
                  </a:txBody>
                  <a:tcPr marL="9526" marR="9526"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a:rPr>
                        <a:t>A Health Care Team Helps Reduce High Blood Pressure among Inner City Black Men</a:t>
                      </a:r>
                    </a:p>
                  </a:txBody>
                  <a:tcPr marL="9526" marR="9526"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11">
                <a:tc>
                  <a:txBody>
                    <a:bodyPr/>
                    <a:lstStyle/>
                    <a:p>
                      <a:pPr algn="ctr" fontAlgn="b"/>
                      <a:r>
                        <a:rPr lang="en-GB" sz="1200" b="0" i="0" u="none" strike="noStrike" dirty="0">
                          <a:solidFill>
                            <a:srgbClr val="000000"/>
                          </a:solidFill>
                          <a:effectLst/>
                          <a:latin typeface="Calibri"/>
                        </a:rPr>
                        <a:t>6</a:t>
                      </a:r>
                    </a:p>
                  </a:txBody>
                  <a:tcPr marL="9526" marR="9526"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a:rPr>
                        <a:t>Reducing HIV risk among Young, Minority Women</a:t>
                      </a:r>
                    </a:p>
                  </a:txBody>
                  <a:tcPr marL="9526" marR="9526"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11">
                <a:tc>
                  <a:txBody>
                    <a:bodyPr/>
                    <a:lstStyle/>
                    <a:p>
                      <a:pPr algn="ctr" fontAlgn="b"/>
                      <a:r>
                        <a:rPr lang="en-GB" sz="1200" b="0" i="0" u="none" strike="noStrike" dirty="0">
                          <a:solidFill>
                            <a:srgbClr val="000000"/>
                          </a:solidFill>
                          <a:effectLst/>
                          <a:latin typeface="Calibri"/>
                        </a:rPr>
                        <a:t>7</a:t>
                      </a:r>
                    </a:p>
                  </a:txBody>
                  <a:tcPr marL="9526" marR="9526"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a:rPr>
                        <a:t>Gender Based Differences in Pain Response</a:t>
                      </a:r>
                    </a:p>
                  </a:txBody>
                  <a:tcPr marL="9526" marR="9526"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099">
                <a:tc>
                  <a:txBody>
                    <a:bodyPr/>
                    <a:lstStyle/>
                    <a:p>
                      <a:pPr algn="ctr" fontAlgn="b"/>
                      <a:r>
                        <a:rPr lang="en-GB" sz="1200" b="0" i="0" u="none" strike="noStrike" dirty="0">
                          <a:solidFill>
                            <a:srgbClr val="000000"/>
                          </a:solidFill>
                          <a:effectLst/>
                          <a:latin typeface="Calibri"/>
                        </a:rPr>
                        <a:t>8</a:t>
                      </a:r>
                    </a:p>
                  </a:txBody>
                  <a:tcPr marL="9526" marR="9526"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a:rPr>
                        <a:t>A Community Based Programme Improves Self Management of Arthritis </a:t>
                      </a:r>
                      <a:endParaRPr lang="en-GB" sz="1200" b="0" i="0" u="none" strike="noStrike" dirty="0" smtClean="0">
                        <a:solidFill>
                          <a:srgbClr val="000000"/>
                        </a:solidFill>
                        <a:effectLst/>
                        <a:latin typeface="Calibri"/>
                      </a:endParaRPr>
                    </a:p>
                    <a:p>
                      <a:pPr algn="l" fontAlgn="b"/>
                      <a:r>
                        <a:rPr lang="en-GB" sz="1200" b="0" i="0" u="none" strike="noStrike" dirty="0" smtClean="0">
                          <a:solidFill>
                            <a:srgbClr val="000000"/>
                          </a:solidFill>
                          <a:effectLst/>
                          <a:latin typeface="Calibri"/>
                        </a:rPr>
                        <a:t>among </a:t>
                      </a:r>
                      <a:r>
                        <a:rPr lang="en-GB" sz="1200" b="0" i="0" u="none" strike="noStrike" dirty="0">
                          <a:solidFill>
                            <a:srgbClr val="000000"/>
                          </a:solidFill>
                          <a:effectLst/>
                          <a:latin typeface="Calibri"/>
                        </a:rPr>
                        <a:t>Older Hispanics</a:t>
                      </a:r>
                    </a:p>
                  </a:txBody>
                  <a:tcPr marL="9526" marR="9526"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11">
                <a:tc>
                  <a:txBody>
                    <a:bodyPr/>
                    <a:lstStyle/>
                    <a:p>
                      <a:pPr algn="ctr" fontAlgn="b"/>
                      <a:r>
                        <a:rPr lang="en-GB" sz="1200" b="0" i="0" u="none" strike="noStrike" dirty="0">
                          <a:solidFill>
                            <a:srgbClr val="000000"/>
                          </a:solidFill>
                          <a:effectLst/>
                          <a:latin typeface="Calibri"/>
                        </a:rPr>
                        <a:t>9</a:t>
                      </a:r>
                    </a:p>
                  </a:txBody>
                  <a:tcPr marL="9526" marR="9526"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a:rPr>
                        <a:t>Transition Care Improves </a:t>
                      </a:r>
                      <a:r>
                        <a:rPr lang="en-GB" sz="1200" b="0" i="0" u="none" strike="noStrike" dirty="0" smtClean="0">
                          <a:solidFill>
                            <a:srgbClr val="000000"/>
                          </a:solidFill>
                          <a:effectLst/>
                          <a:latin typeface="Calibri"/>
                        </a:rPr>
                        <a:t>Outcomes </a:t>
                      </a:r>
                      <a:r>
                        <a:rPr lang="en-GB" sz="1200" b="0" i="0" u="none" strike="noStrike" dirty="0">
                          <a:solidFill>
                            <a:srgbClr val="000000"/>
                          </a:solidFill>
                          <a:effectLst/>
                          <a:latin typeface="Calibri"/>
                        </a:rPr>
                        <a:t>for Elders after leaving the Hospital</a:t>
                      </a:r>
                    </a:p>
                  </a:txBody>
                  <a:tcPr marL="9526" marR="9526"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11">
                <a:tc>
                  <a:txBody>
                    <a:bodyPr/>
                    <a:lstStyle/>
                    <a:p>
                      <a:pPr algn="ctr" fontAlgn="b"/>
                      <a:r>
                        <a:rPr lang="en-GB" sz="1200" b="0" i="0" u="none" strike="noStrike" dirty="0">
                          <a:solidFill>
                            <a:srgbClr val="000000"/>
                          </a:solidFill>
                          <a:effectLst/>
                          <a:latin typeface="Calibri"/>
                        </a:rPr>
                        <a:t>10</a:t>
                      </a:r>
                    </a:p>
                  </a:txBody>
                  <a:tcPr marL="9526" marR="9526"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dirty="0">
                          <a:solidFill>
                            <a:srgbClr val="000000"/>
                          </a:solidFill>
                          <a:effectLst/>
                          <a:latin typeface="Calibri"/>
                        </a:rPr>
                        <a:t>Home Nursing Visits Benefit Low Income Mothers and their Children</a:t>
                      </a:r>
                    </a:p>
                  </a:txBody>
                  <a:tcPr marL="9526" marR="9526"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16013" y="1196975"/>
          <a:ext cx="6696075" cy="4378341"/>
        </p:xfrm>
        <a:graphic>
          <a:graphicData uri="http://schemas.openxmlformats.org/drawingml/2006/table">
            <a:tbl>
              <a:tblPr/>
              <a:tblGrid>
                <a:gridCol w="546591"/>
                <a:gridCol w="5138249"/>
                <a:gridCol w="1011235"/>
              </a:tblGrid>
              <a:tr h="253358">
                <a:tc>
                  <a:txBody>
                    <a:bodyPr/>
                    <a:lstStyle/>
                    <a:p>
                      <a:pPr algn="l" fontAlgn="b"/>
                      <a:endParaRPr lang="en-GB" sz="1100" b="0" i="0" u="none" strike="noStrike" dirty="0">
                        <a:solidFill>
                          <a:srgbClr val="000000"/>
                        </a:solidFill>
                        <a:effectLst/>
                        <a:latin typeface="Calibri"/>
                      </a:endParaRPr>
                    </a:p>
                  </a:txBody>
                  <a:tcPr marL="9524" marR="9524" marT="9522" marB="0" anchor="b">
                    <a:lnL>
                      <a:noFill/>
                    </a:lnL>
                    <a:lnR>
                      <a:noFill/>
                    </a:lnR>
                    <a:lnT>
                      <a:noFill/>
                    </a:lnT>
                    <a:lnB>
                      <a:noFill/>
                    </a:lnB>
                  </a:tcPr>
                </a:tc>
                <a:tc>
                  <a:txBody>
                    <a:bodyPr/>
                    <a:lstStyle/>
                    <a:p>
                      <a:pPr algn="l" fontAlgn="b"/>
                      <a:r>
                        <a:rPr lang="en-GB" sz="1600" b="1" i="0" u="none" strike="noStrike" dirty="0">
                          <a:solidFill>
                            <a:srgbClr val="000000"/>
                          </a:solidFill>
                          <a:effectLst/>
                          <a:latin typeface="Calibri"/>
                        </a:rPr>
                        <a:t>Journal of Applied Nursing Research</a:t>
                      </a:r>
                    </a:p>
                  </a:txBody>
                  <a:tcPr marL="9524" marR="9524" marT="9522"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a:endParaRPr>
                    </a:p>
                  </a:txBody>
                  <a:tcPr marL="9524" marR="9524" marT="9522" marB="0" anchor="b">
                    <a:lnL>
                      <a:noFill/>
                    </a:lnL>
                    <a:lnR>
                      <a:noFill/>
                    </a:lnR>
                    <a:lnT>
                      <a:noFill/>
                    </a:lnT>
                    <a:lnB>
                      <a:noFill/>
                    </a:lnB>
                  </a:tcPr>
                </a:tc>
              </a:tr>
              <a:tr h="497195">
                <a:tc>
                  <a:txBody>
                    <a:bodyPr/>
                    <a:lstStyle/>
                    <a:p>
                      <a:pPr algn="l" fontAlgn="b"/>
                      <a:endParaRPr lang="en-GB" sz="1100" b="0" i="0" u="none" strike="noStrike">
                        <a:solidFill>
                          <a:srgbClr val="000000"/>
                        </a:solidFill>
                        <a:effectLst/>
                        <a:latin typeface="Calibri"/>
                      </a:endParaRPr>
                    </a:p>
                  </a:txBody>
                  <a:tcPr marL="9524" marR="9524" marT="9522" marB="0" anchor="b">
                    <a:lnL>
                      <a:noFill/>
                    </a:lnL>
                    <a:lnR>
                      <a:noFill/>
                    </a:lnR>
                    <a:lnT>
                      <a:noFill/>
                    </a:lnT>
                    <a:lnB w="12700" cap="flat" cmpd="sng" algn="ctr">
                      <a:no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Calibri"/>
                        </a:rPr>
                        <a:t>Top 10 accessed research </a:t>
                      </a:r>
                      <a:r>
                        <a:rPr lang="en-GB" sz="1600" b="1" i="0" u="none" strike="noStrike" dirty="0" smtClean="0">
                          <a:solidFill>
                            <a:srgbClr val="000000"/>
                          </a:solidFill>
                          <a:effectLst/>
                          <a:latin typeface="Calibri"/>
                        </a:rPr>
                        <a:t>articles; July – September 2013</a:t>
                      </a:r>
                    </a:p>
                    <a:p>
                      <a:pPr algn="l" fontAlgn="b"/>
                      <a:endParaRPr lang="en-GB" sz="1600" b="1" i="0" u="none" strike="noStrike" dirty="0">
                        <a:solidFill>
                          <a:srgbClr val="000000"/>
                        </a:solidFill>
                        <a:effectLst/>
                        <a:latin typeface="Calibri"/>
                      </a:endParaRPr>
                    </a:p>
                  </a:txBody>
                  <a:tcPr marL="9524" marR="9524" marT="9522" marB="0" anchor="b">
                    <a:lnL>
                      <a:noFill/>
                    </a:lnL>
                    <a:lnR>
                      <a:noFill/>
                    </a:lnR>
                    <a:lnT>
                      <a:noFill/>
                    </a:lnT>
                    <a:lnB w="12700" cap="flat" cmpd="sng" algn="ctr">
                      <a:noFill/>
                      <a:prstDash val="solid"/>
                      <a:round/>
                      <a:headEnd type="none" w="med" len="med"/>
                      <a:tailEnd type="none" w="med" len="med"/>
                    </a:lnB>
                  </a:tcPr>
                </a:tc>
                <a:tc>
                  <a:txBody>
                    <a:bodyPr/>
                    <a:lstStyle/>
                    <a:p>
                      <a:pPr algn="ctr" fontAlgn="b"/>
                      <a:endParaRPr lang="en-GB" sz="1100" b="0" i="0" u="none" strike="noStrike">
                        <a:solidFill>
                          <a:srgbClr val="000000"/>
                        </a:solidFill>
                        <a:effectLst/>
                        <a:latin typeface="Calibri"/>
                      </a:endParaRPr>
                    </a:p>
                  </a:txBody>
                  <a:tcPr marL="9524" marR="9524" marT="9522" marB="0" anchor="b">
                    <a:lnL>
                      <a:noFill/>
                    </a:lnL>
                    <a:lnR>
                      <a:noFill/>
                    </a:lnR>
                    <a:lnT>
                      <a:noFill/>
                    </a:lnT>
                    <a:lnB w="12700" cap="flat" cmpd="sng" algn="ctr">
                      <a:noFill/>
                      <a:prstDash val="solid"/>
                      <a:round/>
                      <a:headEnd type="none" w="med" len="med"/>
                      <a:tailEnd type="none" w="med" len="med"/>
                    </a:lnB>
                  </a:tcPr>
                </a:tc>
              </a:tr>
              <a:tr h="395764">
                <a:tc>
                  <a:txBody>
                    <a:bodyPr/>
                    <a:lstStyle/>
                    <a:p>
                      <a:pPr algn="ctr" fontAlgn="b"/>
                      <a:r>
                        <a:rPr lang="en-GB" sz="1100" b="0" i="0" u="none" strike="noStrike" dirty="0">
                          <a:solidFill>
                            <a:srgbClr val="000000"/>
                          </a:solidFill>
                          <a:effectLst/>
                          <a:latin typeface="Calibri"/>
                        </a:rPr>
                        <a:t>1</a:t>
                      </a:r>
                    </a:p>
                  </a:txBody>
                  <a:tcPr marL="9524" marR="9524" marT="952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dirty="0" smtClean="0">
                          <a:solidFill>
                            <a:srgbClr val="000000"/>
                          </a:solidFill>
                          <a:effectLst/>
                          <a:latin typeface="Calibri"/>
                        </a:rPr>
                        <a:t> Nursing </a:t>
                      </a:r>
                      <a:r>
                        <a:rPr lang="en-GB" sz="1200" b="0" i="0" u="none" strike="noStrike" dirty="0">
                          <a:solidFill>
                            <a:srgbClr val="000000"/>
                          </a:solidFill>
                          <a:effectLst/>
                          <a:latin typeface="Calibri"/>
                        </a:rPr>
                        <a:t>staffing, nursing workload, the work environment and patient </a:t>
                      </a:r>
                      <a:r>
                        <a:rPr lang="en-GB" sz="1200" b="0" i="0" u="none" strike="noStrike" dirty="0" smtClean="0">
                          <a:solidFill>
                            <a:srgbClr val="000000"/>
                          </a:solidFill>
                          <a:effectLst/>
                          <a:latin typeface="Calibri"/>
                        </a:rPr>
                        <a:t>outcomes</a:t>
                      </a:r>
                    </a:p>
                    <a:p>
                      <a:pPr algn="l" fontAlgn="b"/>
                      <a:endParaRPr lang="en-GB" sz="1200" b="0" i="0" u="none" strike="noStrike" dirty="0">
                        <a:solidFill>
                          <a:srgbClr val="000000"/>
                        </a:solidFill>
                        <a:effectLst/>
                        <a:latin typeface="Calibri"/>
                      </a:endParaRPr>
                    </a:p>
                  </a:txBody>
                  <a:tcPr marL="9524" marR="9524"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a:rPr>
                        <a:t>Nov-11</a:t>
                      </a:r>
                    </a:p>
                  </a:txBody>
                  <a:tcPr marL="9524" marR="9524" marT="952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764">
                <a:tc>
                  <a:txBody>
                    <a:bodyPr/>
                    <a:lstStyle/>
                    <a:p>
                      <a:pPr algn="ctr" fontAlgn="b"/>
                      <a:r>
                        <a:rPr lang="en-GB" sz="1100" b="0" i="0" u="none" strike="noStrike" dirty="0">
                          <a:solidFill>
                            <a:srgbClr val="000000"/>
                          </a:solidFill>
                          <a:effectLst/>
                          <a:latin typeface="Calibri"/>
                        </a:rPr>
                        <a:t>2</a:t>
                      </a:r>
                    </a:p>
                  </a:txBody>
                  <a:tcPr marL="9524" marR="9524" marT="952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200" b="0" i="0" u="none" strike="noStrike" dirty="0" smtClean="0">
                          <a:solidFill>
                            <a:srgbClr val="000000"/>
                          </a:solidFill>
                          <a:effectLst/>
                          <a:latin typeface="Calibri"/>
                        </a:rPr>
                        <a:t> Compassion </a:t>
                      </a:r>
                      <a:r>
                        <a:rPr lang="en-GB" sz="1200" b="0" i="0" u="none" strike="noStrike" dirty="0">
                          <a:solidFill>
                            <a:srgbClr val="000000"/>
                          </a:solidFill>
                          <a:effectLst/>
                          <a:latin typeface="Calibri"/>
                        </a:rPr>
                        <a:t>fatigue in </a:t>
                      </a:r>
                      <a:r>
                        <a:rPr lang="en-GB" sz="1200" b="0" i="0" u="none" strike="noStrike" dirty="0" smtClean="0">
                          <a:solidFill>
                            <a:srgbClr val="000000"/>
                          </a:solidFill>
                          <a:effectLst/>
                          <a:latin typeface="Calibri"/>
                        </a:rPr>
                        <a:t>nurses</a:t>
                      </a:r>
                    </a:p>
                    <a:p>
                      <a:pPr algn="l" fontAlgn="ctr"/>
                      <a:endParaRPr lang="en-GB" sz="1200" b="0" i="0" u="none" strike="noStrike" dirty="0">
                        <a:solidFill>
                          <a:srgbClr val="000000"/>
                        </a:solidFill>
                        <a:effectLst/>
                        <a:latin typeface="Calibri"/>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a:rPr>
                        <a:t>Nov-10</a:t>
                      </a:r>
                    </a:p>
                  </a:txBody>
                  <a:tcPr marL="9524" marR="9524" marT="952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879">
                <a:tc>
                  <a:txBody>
                    <a:bodyPr/>
                    <a:lstStyle/>
                    <a:p>
                      <a:pPr algn="ctr" fontAlgn="b"/>
                      <a:r>
                        <a:rPr lang="en-GB" sz="1100" b="0" i="0" u="none" strike="noStrike" dirty="0">
                          <a:solidFill>
                            <a:srgbClr val="000000"/>
                          </a:solidFill>
                          <a:effectLst/>
                          <a:latin typeface="Calibri"/>
                        </a:rPr>
                        <a:t>3</a:t>
                      </a:r>
                    </a:p>
                  </a:txBody>
                  <a:tcPr marL="9524" marR="9524" marT="952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dirty="0" smtClean="0">
                          <a:solidFill>
                            <a:srgbClr val="000000"/>
                          </a:solidFill>
                          <a:effectLst/>
                          <a:latin typeface="Calibri"/>
                        </a:rPr>
                        <a:t> Self-care </a:t>
                      </a:r>
                      <a:r>
                        <a:rPr lang="en-GB" sz="1200" b="0" i="0" u="none" strike="noStrike" dirty="0">
                          <a:solidFill>
                            <a:srgbClr val="000000"/>
                          </a:solidFill>
                          <a:effectLst/>
                          <a:latin typeface="Calibri"/>
                        </a:rPr>
                        <a:t>strategies for nurses: A psycho-educational intervention for stress </a:t>
                      </a:r>
                      <a:r>
                        <a:rPr lang="en-GB" sz="1200" b="0" i="0" u="none" strike="noStrike" dirty="0" smtClean="0">
                          <a:solidFill>
                            <a:srgbClr val="000000"/>
                          </a:solidFill>
                          <a:effectLst/>
                          <a:latin typeface="Calibri"/>
                        </a:rPr>
                        <a:t> reduction </a:t>
                      </a:r>
                      <a:r>
                        <a:rPr lang="en-GB" sz="1200" b="0" i="0" u="none" strike="noStrike" dirty="0">
                          <a:solidFill>
                            <a:srgbClr val="000000"/>
                          </a:solidFill>
                          <a:effectLst/>
                          <a:latin typeface="Calibri"/>
                        </a:rPr>
                        <a:t>and the prevention of burnout</a:t>
                      </a:r>
                    </a:p>
                  </a:txBody>
                  <a:tcPr marL="9524" marR="9524"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a:rPr>
                        <a:t>Aug-10</a:t>
                      </a:r>
                    </a:p>
                  </a:txBody>
                  <a:tcPr marL="9524" marR="9524" marT="952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1254">
                <a:tc>
                  <a:txBody>
                    <a:bodyPr/>
                    <a:lstStyle/>
                    <a:p>
                      <a:pPr algn="ctr" fontAlgn="b"/>
                      <a:r>
                        <a:rPr lang="en-GB" sz="1100" b="0" i="0" u="none" strike="noStrike" dirty="0">
                          <a:solidFill>
                            <a:srgbClr val="000000"/>
                          </a:solidFill>
                          <a:effectLst/>
                          <a:latin typeface="Calibri"/>
                        </a:rPr>
                        <a:t>4</a:t>
                      </a:r>
                    </a:p>
                  </a:txBody>
                  <a:tcPr marL="9524" marR="9524" marT="952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0" i="0" u="none" strike="noStrike" dirty="0" smtClean="0">
                          <a:solidFill>
                            <a:srgbClr val="000000"/>
                          </a:solidFill>
                          <a:effectLst/>
                          <a:latin typeface="Calibri"/>
                        </a:rPr>
                        <a:t> Impact </a:t>
                      </a:r>
                      <a:r>
                        <a:rPr lang="en-GB" sz="1200" b="0" i="0" u="none" strike="noStrike" dirty="0">
                          <a:solidFill>
                            <a:srgbClr val="000000"/>
                          </a:solidFill>
                          <a:effectLst/>
                          <a:latin typeface="Calibri"/>
                        </a:rPr>
                        <a:t>of nurses' uniforms on patient and family perceptions</a:t>
                      </a:r>
                    </a:p>
                  </a:txBody>
                  <a:tcPr marL="9524" marR="9524"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a:rPr>
                        <a:t>Nov-08</a:t>
                      </a:r>
                    </a:p>
                  </a:txBody>
                  <a:tcPr marL="9524" marR="9524" marT="952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164">
                <a:tc>
                  <a:txBody>
                    <a:bodyPr/>
                    <a:lstStyle/>
                    <a:p>
                      <a:pPr algn="ctr" fontAlgn="b"/>
                      <a:r>
                        <a:rPr lang="en-GB" sz="1100" b="0" i="0" u="none" strike="noStrike" dirty="0">
                          <a:solidFill>
                            <a:srgbClr val="000000"/>
                          </a:solidFill>
                          <a:effectLst/>
                          <a:latin typeface="Calibri"/>
                        </a:rPr>
                        <a:t>5</a:t>
                      </a:r>
                    </a:p>
                  </a:txBody>
                  <a:tcPr marL="9524" marR="9524" marT="952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200" b="0" i="0" u="none" strike="noStrike" dirty="0" smtClean="0">
                          <a:solidFill>
                            <a:srgbClr val="000000"/>
                          </a:solidFill>
                          <a:effectLst/>
                          <a:latin typeface="Calibri"/>
                        </a:rPr>
                        <a:t> A </a:t>
                      </a:r>
                      <a:r>
                        <a:rPr lang="en-GB" sz="1200" b="0" i="0" u="none" strike="noStrike" dirty="0">
                          <a:solidFill>
                            <a:srgbClr val="000000"/>
                          </a:solidFill>
                          <a:effectLst/>
                          <a:latin typeface="Calibri"/>
                        </a:rPr>
                        <a:t>Delphi study of district nursing research priorities in Australia</a:t>
                      </a:r>
                    </a:p>
                  </a:txBody>
                  <a:tcPr marL="9524" marR="9524"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a:rPr>
                        <a:t>Feb-05</a:t>
                      </a:r>
                    </a:p>
                  </a:txBody>
                  <a:tcPr marL="9524" marR="9524" marT="952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1254">
                <a:tc>
                  <a:txBody>
                    <a:bodyPr/>
                    <a:lstStyle/>
                    <a:p>
                      <a:pPr algn="ctr" fontAlgn="b"/>
                      <a:r>
                        <a:rPr lang="en-GB" sz="1100" b="0" i="0" u="none" strike="noStrike" dirty="0">
                          <a:solidFill>
                            <a:srgbClr val="000000"/>
                          </a:solidFill>
                          <a:effectLst/>
                          <a:latin typeface="Calibri"/>
                        </a:rPr>
                        <a:t>6</a:t>
                      </a:r>
                    </a:p>
                  </a:txBody>
                  <a:tcPr marL="9524" marR="9524" marT="952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200" b="0" i="0" u="none" strike="noStrike" dirty="0" smtClean="0">
                          <a:solidFill>
                            <a:srgbClr val="000000"/>
                          </a:solidFill>
                          <a:effectLst/>
                          <a:latin typeface="Calibri"/>
                        </a:rPr>
                        <a:t> New </a:t>
                      </a:r>
                      <a:r>
                        <a:rPr lang="en-GB" sz="1200" b="0" i="0" u="none" strike="noStrike" dirty="0">
                          <a:solidFill>
                            <a:srgbClr val="000000"/>
                          </a:solidFill>
                          <a:effectLst/>
                          <a:latin typeface="Calibri"/>
                        </a:rPr>
                        <a:t>graduate nurse transitioning: Necessary or nice?</a:t>
                      </a:r>
                    </a:p>
                  </a:txBody>
                  <a:tcPr marL="9524" marR="9524"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a:rPr>
                        <a:t>May-08</a:t>
                      </a:r>
                    </a:p>
                  </a:txBody>
                  <a:tcPr marL="9524" marR="9524" marT="952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925">
                <a:tc>
                  <a:txBody>
                    <a:bodyPr/>
                    <a:lstStyle/>
                    <a:p>
                      <a:pPr algn="ctr" fontAlgn="b"/>
                      <a:r>
                        <a:rPr lang="en-GB" sz="1100" b="0" i="0" u="none" strike="noStrike" dirty="0">
                          <a:solidFill>
                            <a:srgbClr val="000000"/>
                          </a:solidFill>
                          <a:effectLst/>
                          <a:latin typeface="Calibri"/>
                        </a:rPr>
                        <a:t>7</a:t>
                      </a:r>
                    </a:p>
                  </a:txBody>
                  <a:tcPr marL="9524" marR="9524" marT="952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200" b="0" i="0" u="none" strike="noStrike" dirty="0" smtClean="0">
                          <a:solidFill>
                            <a:srgbClr val="000000"/>
                          </a:solidFill>
                          <a:effectLst/>
                          <a:latin typeface="Calibri"/>
                        </a:rPr>
                        <a:t> Defining </a:t>
                      </a:r>
                      <a:r>
                        <a:rPr lang="en-GB" sz="1200" b="0" i="0" u="none" strike="noStrike" dirty="0">
                          <a:solidFill>
                            <a:srgbClr val="000000"/>
                          </a:solidFill>
                          <a:effectLst/>
                          <a:latin typeface="Calibri"/>
                        </a:rPr>
                        <a:t>What Evidence is, Linking It to Patient Outcomes, and Making It Relevant to Practice: Insight from Clinical Nurses</a:t>
                      </a:r>
                    </a:p>
                  </a:txBody>
                  <a:tcPr marL="9524" marR="9524"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a:rPr>
                        <a:t>Aug-13</a:t>
                      </a:r>
                    </a:p>
                  </a:txBody>
                  <a:tcPr marL="9524" marR="9524" marT="952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835">
                <a:tc>
                  <a:txBody>
                    <a:bodyPr/>
                    <a:lstStyle/>
                    <a:p>
                      <a:pPr algn="ctr" fontAlgn="b"/>
                      <a:r>
                        <a:rPr lang="en-GB" sz="1100" b="0" i="0" u="none" strike="noStrike" dirty="0">
                          <a:solidFill>
                            <a:srgbClr val="000000"/>
                          </a:solidFill>
                          <a:effectLst/>
                          <a:latin typeface="Calibri"/>
                        </a:rPr>
                        <a:t>8</a:t>
                      </a:r>
                    </a:p>
                  </a:txBody>
                  <a:tcPr marL="9524" marR="9524" marT="952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200" b="0" i="0" u="none" strike="noStrike" dirty="0" smtClean="0">
                          <a:solidFill>
                            <a:srgbClr val="000000"/>
                          </a:solidFill>
                          <a:effectLst/>
                          <a:latin typeface="Calibri"/>
                        </a:rPr>
                        <a:t> Nurses</a:t>
                      </a:r>
                      <a:r>
                        <a:rPr lang="en-GB" sz="1200" b="0" i="0" u="none" strike="noStrike" dirty="0">
                          <a:solidFill>
                            <a:srgbClr val="000000"/>
                          </a:solidFill>
                          <a:effectLst/>
                          <a:latin typeface="Calibri"/>
                        </a:rPr>
                        <a:t>' perceptions of how physical environment affects medication errors in acute care settings</a:t>
                      </a:r>
                    </a:p>
                  </a:txBody>
                  <a:tcPr marL="9524" marR="9524"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a:rPr>
                        <a:t>Nov-11</a:t>
                      </a:r>
                    </a:p>
                  </a:txBody>
                  <a:tcPr marL="9524" marR="9524" marT="952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56">
                <a:tc>
                  <a:txBody>
                    <a:bodyPr/>
                    <a:lstStyle/>
                    <a:p>
                      <a:pPr algn="ctr" fontAlgn="b"/>
                      <a:r>
                        <a:rPr lang="en-GB" sz="1200" b="0" i="0" u="none" strike="noStrike" dirty="0">
                          <a:solidFill>
                            <a:srgbClr val="000000"/>
                          </a:solidFill>
                          <a:effectLst/>
                          <a:latin typeface="Calibri"/>
                        </a:rPr>
                        <a:t>9</a:t>
                      </a:r>
                    </a:p>
                  </a:txBody>
                  <a:tcPr marL="9524" marR="9524" marT="952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200" b="0" i="0" u="none" strike="noStrike" dirty="0" smtClean="0">
                          <a:solidFill>
                            <a:srgbClr val="000000"/>
                          </a:solidFill>
                          <a:effectLst/>
                          <a:latin typeface="Calibri"/>
                        </a:rPr>
                        <a:t> Nurses</a:t>
                      </a:r>
                      <a:r>
                        <a:rPr lang="en-GB" sz="1200" b="0" i="0" u="none" strike="noStrike" dirty="0">
                          <a:solidFill>
                            <a:srgbClr val="000000"/>
                          </a:solidFill>
                          <a:effectLst/>
                          <a:latin typeface="Calibri"/>
                        </a:rPr>
                        <a:t>’ adoption of technology: Application of Rogers’ innovation-diffusion model</a:t>
                      </a:r>
                    </a:p>
                  </a:txBody>
                  <a:tcPr marL="9524" marR="9524"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a:rPr>
                        <a:t>Nov-04</a:t>
                      </a:r>
                    </a:p>
                  </a:txBody>
                  <a:tcPr marL="9524" marR="9524" marT="952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277">
                <a:tc>
                  <a:txBody>
                    <a:bodyPr/>
                    <a:lstStyle/>
                    <a:p>
                      <a:pPr algn="ctr" fontAlgn="b"/>
                      <a:r>
                        <a:rPr lang="en-GB" sz="1200" b="0" i="0" u="none" strike="noStrike" dirty="0">
                          <a:solidFill>
                            <a:srgbClr val="000000"/>
                          </a:solidFill>
                          <a:effectLst/>
                          <a:latin typeface="Calibri"/>
                        </a:rPr>
                        <a:t>10</a:t>
                      </a:r>
                    </a:p>
                  </a:txBody>
                  <a:tcPr marL="9524" marR="9524" marT="952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GB" sz="1200" b="0" i="0" u="none" strike="noStrike" dirty="0" smtClean="0">
                          <a:solidFill>
                            <a:srgbClr val="000000"/>
                          </a:solidFill>
                          <a:effectLst/>
                          <a:latin typeface="Calibri"/>
                        </a:rPr>
                        <a:t> Delegation</a:t>
                      </a:r>
                      <a:r>
                        <a:rPr lang="en-GB" sz="1200" b="0" i="0" u="none" strike="noStrike" dirty="0">
                          <a:solidFill>
                            <a:srgbClr val="000000"/>
                          </a:solidFill>
                          <a:effectLst/>
                          <a:latin typeface="Calibri"/>
                        </a:rPr>
                        <a:t>: What it means to acute care nurses </a:t>
                      </a:r>
                      <a:endParaRPr lang="en-GB" sz="1200" b="0" i="0" u="none" strike="noStrike" dirty="0" smtClean="0">
                        <a:solidFill>
                          <a:srgbClr val="000000"/>
                        </a:solidFill>
                        <a:effectLst/>
                        <a:latin typeface="Calibri"/>
                      </a:endParaRPr>
                    </a:p>
                    <a:p>
                      <a:pPr algn="l" fontAlgn="ctr"/>
                      <a:endParaRPr lang="en-GB" sz="1200" b="0" i="0" u="none" strike="noStrike" dirty="0">
                        <a:solidFill>
                          <a:srgbClr val="000000"/>
                        </a:solidFill>
                        <a:effectLst/>
                        <a:latin typeface="Calibri"/>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a:rPr>
                        <a:t>Feb-08</a:t>
                      </a:r>
                    </a:p>
                  </a:txBody>
                  <a:tcPr marL="9524" marR="9524" marT="952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Research</a:t>
            </a:r>
            <a:endParaRPr lang="en-GB" dirty="0"/>
          </a:p>
        </p:txBody>
      </p:sp>
      <p:sp>
        <p:nvSpPr>
          <p:cNvPr id="3" name="Content Placeholder 2"/>
          <p:cNvSpPr>
            <a:spLocks noGrp="1"/>
          </p:cNvSpPr>
          <p:nvPr>
            <p:ph idx="1"/>
          </p:nvPr>
        </p:nvSpPr>
        <p:spPr>
          <a:xfrm>
            <a:off x="611560" y="1628800"/>
            <a:ext cx="8229600" cy="4525963"/>
          </a:xfrm>
        </p:spPr>
        <p:txBody>
          <a:bodyPr>
            <a:normAutofit/>
          </a:bodyPr>
          <a:lstStyle/>
          <a:p>
            <a:pPr algn="ctr">
              <a:buNone/>
            </a:pPr>
            <a:r>
              <a:rPr lang="en-GB" sz="4000" i="1" dirty="0" smtClean="0"/>
              <a:t>= PRACTICE CHANGES,</a:t>
            </a:r>
          </a:p>
          <a:p>
            <a:pPr algn="ctr">
              <a:buNone/>
            </a:pPr>
            <a:r>
              <a:rPr lang="en-GB" sz="4000" i="1" dirty="0" smtClean="0"/>
              <a:t>WHAT CHANGES HAVE YOU SEEN DURING YOUR CAREER?</a:t>
            </a:r>
            <a:endParaRPr lang="en-GB" sz="40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Florence_Nightingale_3"/>
          <p:cNvPicPr>
            <a:picLocks noChangeAspect="1" noChangeArrowheads="1"/>
          </p:cNvPicPr>
          <p:nvPr/>
        </p:nvPicPr>
        <p:blipFill>
          <a:blip r:embed="rId2" cstate="print"/>
          <a:srcRect/>
          <a:stretch>
            <a:fillRect/>
          </a:stretch>
        </p:blipFill>
        <p:spPr bwMode="auto">
          <a:xfrm>
            <a:off x="684213" y="1916113"/>
            <a:ext cx="3527425" cy="3744912"/>
          </a:xfrm>
          <a:prstGeom prst="rect">
            <a:avLst/>
          </a:prstGeom>
          <a:noFill/>
          <a:ln w="9525">
            <a:noFill/>
            <a:miter lim="800000"/>
            <a:headEnd/>
            <a:tailEnd/>
          </a:ln>
        </p:spPr>
      </p:pic>
      <p:pic>
        <p:nvPicPr>
          <p:cNvPr id="8195" name="Picture 11" descr="CriticalCareNurseSpecialty"/>
          <p:cNvPicPr>
            <a:picLocks noGrp="1" noChangeAspect="1" noChangeArrowheads="1"/>
          </p:cNvPicPr>
          <p:nvPr>
            <p:ph idx="1"/>
          </p:nvPr>
        </p:nvPicPr>
        <p:blipFill>
          <a:blip r:embed="rId3" cstate="print"/>
          <a:srcRect/>
          <a:stretch>
            <a:fillRect/>
          </a:stretch>
        </p:blipFill>
        <p:spPr>
          <a:xfrm>
            <a:off x="4500563" y="1916113"/>
            <a:ext cx="3816350" cy="3744912"/>
          </a:xfrm>
          <a:noFill/>
        </p:spPr>
      </p:pic>
      <p:sp>
        <p:nvSpPr>
          <p:cNvPr id="8196" name="Text Box 12"/>
          <p:cNvSpPr txBox="1">
            <a:spLocks noChangeArrowheads="1"/>
          </p:cNvSpPr>
          <p:nvPr/>
        </p:nvSpPr>
        <p:spPr bwMode="auto">
          <a:xfrm>
            <a:off x="1074738" y="661988"/>
            <a:ext cx="1379537" cy="519112"/>
          </a:xfrm>
          <a:prstGeom prst="rect">
            <a:avLst/>
          </a:prstGeom>
          <a:noFill/>
          <a:ln w="9525">
            <a:noFill/>
            <a:miter lim="800000"/>
            <a:headEnd/>
            <a:tailEnd/>
          </a:ln>
        </p:spPr>
        <p:txBody>
          <a:bodyPr wrap="none">
            <a:spAutoFit/>
          </a:bodyPr>
          <a:lstStyle/>
          <a:p>
            <a:r>
              <a:rPr lang="en-GB" sz="2800" b="1">
                <a:latin typeface="Times New Roman" pitchFamily="18" charset="0"/>
              </a:rPr>
              <a:t>from …</a:t>
            </a:r>
          </a:p>
        </p:txBody>
      </p:sp>
      <p:sp>
        <p:nvSpPr>
          <p:cNvPr id="8197" name="Text Box 13"/>
          <p:cNvSpPr txBox="1">
            <a:spLocks noChangeArrowheads="1"/>
          </p:cNvSpPr>
          <p:nvPr/>
        </p:nvSpPr>
        <p:spPr bwMode="auto">
          <a:xfrm>
            <a:off x="5292725" y="692150"/>
            <a:ext cx="1295400" cy="519113"/>
          </a:xfrm>
          <a:prstGeom prst="rect">
            <a:avLst/>
          </a:prstGeom>
          <a:noFill/>
          <a:ln w="9525">
            <a:noFill/>
            <a:miter lim="800000"/>
            <a:headEnd/>
            <a:tailEnd/>
          </a:ln>
        </p:spPr>
        <p:txBody>
          <a:bodyPr>
            <a:spAutoFit/>
          </a:bodyPr>
          <a:lstStyle/>
          <a:p>
            <a:pPr>
              <a:spcBef>
                <a:spcPct val="50000"/>
              </a:spcBef>
            </a:pPr>
            <a:r>
              <a:rPr lang="en-GB" sz="2800" b="1">
                <a:latin typeface="Times New Roman" pitchFamily="18" charset="0"/>
              </a:rPr>
              <a:t>to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GB" sz="2400" dirty="0" smtClean="0">
                <a:latin typeface="+mn-lt"/>
              </a:rPr>
              <a:t>1840s</a:t>
            </a:r>
          </a:p>
        </p:txBody>
      </p:sp>
      <p:sp>
        <p:nvSpPr>
          <p:cNvPr id="10243" name="Rectangle 3"/>
          <p:cNvSpPr>
            <a:spLocks noGrp="1" noChangeArrowheads="1"/>
          </p:cNvSpPr>
          <p:nvPr>
            <p:ph type="body" idx="1"/>
          </p:nvPr>
        </p:nvSpPr>
        <p:spPr/>
        <p:txBody>
          <a:bodyPr/>
          <a:lstStyle/>
          <a:p>
            <a:pPr eaLnBrk="1" hangingPunct="1">
              <a:buFontTx/>
              <a:buNone/>
              <a:defRPr/>
            </a:pPr>
            <a:r>
              <a:rPr lang="en-GB" dirty="0" smtClean="0"/>
              <a:t>	</a:t>
            </a:r>
            <a:r>
              <a:rPr lang="en-GB" sz="2400" dirty="0" smtClean="0">
                <a:latin typeface="+mj-lt"/>
              </a:rPr>
              <a:t>Treatment:</a:t>
            </a:r>
          </a:p>
          <a:p>
            <a:pPr eaLnBrk="1" hangingPunct="1">
              <a:buFontTx/>
              <a:buNone/>
              <a:defRPr/>
            </a:pPr>
            <a:r>
              <a:rPr lang="en-GB" dirty="0" smtClean="0">
                <a:latin typeface="+mj-lt"/>
              </a:rPr>
              <a:t>	</a:t>
            </a:r>
            <a:r>
              <a:rPr lang="en-GB" sz="2400" dirty="0" smtClean="0">
                <a:latin typeface="+mj-lt"/>
              </a:rPr>
              <a:t>‘admitted unconscious with a diagnosis of apoplexy. Cold cloths were applied to his head. Twelve leeches were applied to his temples. A drop of croton oil was placed on his tongue with sugar. A straight jacket was applied. He was given a turpentine enema. An ice bag was placed on his head. Whisky and morphine draught were given at night.’ (Yule, 1999. P150)</a:t>
            </a:r>
          </a:p>
          <a:p>
            <a:pPr eaLnBrk="1" hangingPunct="1">
              <a:buFontTx/>
              <a:buNone/>
              <a:defRPr/>
            </a:pPr>
            <a:endParaRPr lang="en-GB" sz="2400" dirty="0" smtClean="0">
              <a:latin typeface="+mj-lt"/>
            </a:endParaRPr>
          </a:p>
          <a:p>
            <a:pPr eaLnBrk="1" hangingPunct="1">
              <a:buFontTx/>
              <a:buNone/>
              <a:defRPr/>
            </a:pPr>
            <a:r>
              <a:rPr lang="en-GB" sz="2400" dirty="0" smtClean="0">
                <a:latin typeface="+mj-lt"/>
              </a:rPr>
              <a:t>	</a:t>
            </a:r>
            <a:r>
              <a:rPr lang="en-GB" sz="1600" dirty="0" smtClean="0">
                <a:latin typeface="+mj-lt"/>
              </a:rPr>
              <a:t>Yule, B., (1999) Matrons, Medics and Maladies. Edinburgh Royal Infirmary in the 1840s. </a:t>
            </a:r>
            <a:r>
              <a:rPr lang="en-GB" sz="1600" dirty="0" err="1" smtClean="0">
                <a:latin typeface="+mj-lt"/>
              </a:rPr>
              <a:t>Tuckwell</a:t>
            </a:r>
            <a:r>
              <a:rPr lang="en-GB" sz="1600" dirty="0" smtClean="0">
                <a:latin typeface="+mj-lt"/>
              </a:rPr>
              <a:t> Press.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sz="2400" smtClean="0"/>
              <a:t>1930s</a:t>
            </a:r>
          </a:p>
        </p:txBody>
      </p:sp>
      <p:sp>
        <p:nvSpPr>
          <p:cNvPr id="13315" name="Rectangle 3"/>
          <p:cNvSpPr>
            <a:spLocks noGrp="1" noChangeArrowheads="1"/>
          </p:cNvSpPr>
          <p:nvPr>
            <p:ph type="body" idx="1"/>
          </p:nvPr>
        </p:nvSpPr>
        <p:spPr>
          <a:xfrm>
            <a:off x="533400" y="1295400"/>
            <a:ext cx="8153400" cy="4830763"/>
          </a:xfrm>
        </p:spPr>
        <p:txBody>
          <a:bodyPr/>
          <a:lstStyle/>
          <a:p>
            <a:pPr eaLnBrk="1" hangingPunct="1">
              <a:lnSpc>
                <a:spcPct val="80000"/>
              </a:lnSpc>
              <a:buFontTx/>
              <a:buNone/>
              <a:defRPr/>
            </a:pPr>
            <a:r>
              <a:rPr lang="en-GB" sz="2400" b="1" dirty="0" smtClean="0">
                <a:latin typeface="+mj-lt"/>
              </a:rPr>
              <a:t>Treatments:</a:t>
            </a:r>
          </a:p>
          <a:p>
            <a:pPr eaLnBrk="1" hangingPunct="1">
              <a:lnSpc>
                <a:spcPct val="80000"/>
              </a:lnSpc>
              <a:buFontTx/>
              <a:buNone/>
              <a:defRPr/>
            </a:pPr>
            <a:endParaRPr lang="en-GB" sz="1800" dirty="0" smtClean="0">
              <a:latin typeface="+mj-lt"/>
            </a:endParaRPr>
          </a:p>
          <a:p>
            <a:pPr eaLnBrk="1" hangingPunct="1">
              <a:lnSpc>
                <a:spcPct val="80000"/>
              </a:lnSpc>
              <a:buFontTx/>
              <a:buNone/>
              <a:defRPr/>
            </a:pPr>
            <a:r>
              <a:rPr lang="en-GB" sz="1800" dirty="0" smtClean="0">
                <a:latin typeface="+mj-lt"/>
              </a:rPr>
              <a:t>‘for hypertension: special attention is necessary to the state of the bowels, and</a:t>
            </a:r>
          </a:p>
          <a:p>
            <a:pPr eaLnBrk="1" hangingPunct="1">
              <a:lnSpc>
                <a:spcPct val="80000"/>
              </a:lnSpc>
              <a:buFontTx/>
              <a:buNone/>
              <a:defRPr/>
            </a:pPr>
            <a:r>
              <a:rPr lang="en-GB" sz="1800" dirty="0" smtClean="0">
                <a:latin typeface="+mj-lt"/>
              </a:rPr>
              <a:t>good action of the skin should be secured by daily baths. Spa treatment is </a:t>
            </a:r>
          </a:p>
          <a:p>
            <a:pPr eaLnBrk="1" hangingPunct="1">
              <a:lnSpc>
                <a:spcPct val="80000"/>
              </a:lnSpc>
              <a:buFontTx/>
              <a:buNone/>
              <a:defRPr/>
            </a:pPr>
            <a:r>
              <a:rPr lang="en-GB" sz="1800" dirty="0" smtClean="0">
                <a:latin typeface="+mj-lt"/>
              </a:rPr>
              <a:t>often most valuable, but must be under strict medical supervision.’ p. 276.</a:t>
            </a:r>
          </a:p>
          <a:p>
            <a:pPr eaLnBrk="1" hangingPunct="1">
              <a:lnSpc>
                <a:spcPct val="80000"/>
              </a:lnSpc>
              <a:buFontTx/>
              <a:buNone/>
              <a:defRPr/>
            </a:pPr>
            <a:endParaRPr lang="en-GB" sz="1800" dirty="0" smtClean="0">
              <a:latin typeface="+mj-lt"/>
            </a:endParaRPr>
          </a:p>
          <a:p>
            <a:pPr eaLnBrk="1" hangingPunct="1">
              <a:lnSpc>
                <a:spcPct val="80000"/>
              </a:lnSpc>
              <a:buFontTx/>
              <a:buNone/>
              <a:defRPr/>
            </a:pPr>
            <a:r>
              <a:rPr lang="en-GB" sz="1800" dirty="0" smtClean="0">
                <a:latin typeface="+mj-lt"/>
              </a:rPr>
              <a:t>‘for diarrhoea: the patient should retire to bed and take 1oz. of castor oil, </a:t>
            </a:r>
          </a:p>
          <a:p>
            <a:pPr eaLnBrk="1" hangingPunct="1">
              <a:lnSpc>
                <a:spcPct val="80000"/>
              </a:lnSpc>
              <a:buFontTx/>
              <a:buNone/>
              <a:defRPr/>
            </a:pPr>
            <a:r>
              <a:rPr lang="en-GB" sz="1800" dirty="0" smtClean="0">
                <a:latin typeface="+mj-lt"/>
              </a:rPr>
              <a:t>which is best given in brandy or orange juice.’ p. 218.</a:t>
            </a:r>
          </a:p>
          <a:p>
            <a:pPr eaLnBrk="1" hangingPunct="1">
              <a:lnSpc>
                <a:spcPct val="80000"/>
              </a:lnSpc>
              <a:buFontTx/>
              <a:buNone/>
              <a:defRPr/>
            </a:pPr>
            <a:endParaRPr lang="en-GB" sz="1800" dirty="0" smtClean="0">
              <a:latin typeface="+mj-lt"/>
            </a:endParaRPr>
          </a:p>
          <a:p>
            <a:pPr eaLnBrk="1" hangingPunct="1">
              <a:lnSpc>
                <a:spcPct val="80000"/>
              </a:lnSpc>
              <a:buFontTx/>
              <a:buNone/>
              <a:defRPr/>
            </a:pPr>
            <a:r>
              <a:rPr lang="en-GB" sz="1800" dirty="0" smtClean="0">
                <a:latin typeface="+mj-lt"/>
              </a:rPr>
              <a:t>‘for sea sickness: to avoid retching  .. champagne for those who can afford </a:t>
            </a:r>
          </a:p>
          <a:p>
            <a:pPr eaLnBrk="1" hangingPunct="1">
              <a:lnSpc>
                <a:spcPct val="80000"/>
              </a:lnSpc>
              <a:buFontTx/>
              <a:buNone/>
              <a:defRPr/>
            </a:pPr>
            <a:r>
              <a:rPr lang="en-GB" sz="1800" dirty="0" smtClean="0">
                <a:latin typeface="+mj-lt"/>
              </a:rPr>
              <a:t>it, ginger ale and brandy or brandy and soda for all others. The bubbles</a:t>
            </a:r>
          </a:p>
          <a:p>
            <a:pPr eaLnBrk="1" hangingPunct="1">
              <a:lnSpc>
                <a:spcPct val="80000"/>
              </a:lnSpc>
              <a:buFontTx/>
              <a:buNone/>
              <a:defRPr/>
            </a:pPr>
            <a:r>
              <a:rPr lang="en-GB" sz="1800" dirty="0" smtClean="0">
                <a:latin typeface="+mj-lt"/>
              </a:rPr>
              <a:t>in these liquids are sedative to the gastric mucous membrane and the alcohol </a:t>
            </a:r>
          </a:p>
          <a:p>
            <a:pPr eaLnBrk="1" hangingPunct="1">
              <a:lnSpc>
                <a:spcPct val="80000"/>
              </a:lnSpc>
              <a:buFontTx/>
              <a:buNone/>
              <a:defRPr/>
            </a:pPr>
            <a:r>
              <a:rPr lang="en-GB" sz="1800" dirty="0" smtClean="0">
                <a:latin typeface="+mj-lt"/>
              </a:rPr>
              <a:t>is a rapidly absorbable food for the heart.’ p. 370. </a:t>
            </a:r>
          </a:p>
          <a:p>
            <a:pPr eaLnBrk="1" hangingPunct="1">
              <a:lnSpc>
                <a:spcPct val="80000"/>
              </a:lnSpc>
              <a:buFontTx/>
              <a:buNone/>
              <a:defRPr/>
            </a:pPr>
            <a:r>
              <a:rPr lang="en-GB" sz="1800" dirty="0" smtClean="0">
                <a:latin typeface="+mj-lt"/>
              </a:rPr>
              <a:t>(Meredith, 1935.)</a:t>
            </a:r>
          </a:p>
          <a:p>
            <a:pPr eaLnBrk="1" hangingPunct="1">
              <a:lnSpc>
                <a:spcPct val="80000"/>
              </a:lnSpc>
              <a:buFontTx/>
              <a:buNone/>
              <a:defRPr/>
            </a:pPr>
            <a:endParaRPr lang="en-GB" sz="1800" dirty="0" smtClean="0">
              <a:latin typeface="+mj-lt"/>
            </a:endParaRPr>
          </a:p>
          <a:p>
            <a:pPr eaLnBrk="1" hangingPunct="1">
              <a:lnSpc>
                <a:spcPct val="80000"/>
              </a:lnSpc>
              <a:buFontTx/>
              <a:buNone/>
              <a:defRPr/>
            </a:pPr>
            <a:endParaRPr lang="en-GB" sz="1800" dirty="0" smtClean="0">
              <a:latin typeface="+mj-lt"/>
            </a:endParaRPr>
          </a:p>
          <a:p>
            <a:pPr eaLnBrk="1" hangingPunct="1">
              <a:lnSpc>
                <a:spcPct val="80000"/>
              </a:lnSpc>
              <a:buFontTx/>
              <a:buNone/>
              <a:defRPr/>
            </a:pPr>
            <a:r>
              <a:rPr lang="en-GB" sz="1200" dirty="0" smtClean="0">
                <a:latin typeface="+mj-lt"/>
              </a:rPr>
              <a:t>Meredith, H., (1935) The Modern Home Doctor. Daily Express Publications.</a:t>
            </a:r>
          </a:p>
          <a:p>
            <a:pPr eaLnBrk="1" hangingPunct="1">
              <a:lnSpc>
                <a:spcPct val="80000"/>
              </a:lnSpc>
              <a:buFontTx/>
              <a:buNone/>
              <a:defRPr/>
            </a:pPr>
            <a:r>
              <a:rPr lang="en-GB" sz="500" dirty="0" smtClean="0">
                <a:latin typeface="Times New Roman" pitchFamily="18"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sz="2400" smtClean="0">
                <a:latin typeface="Times New Roman" pitchFamily="18" charset="0"/>
              </a:rPr>
              <a:t>1960s</a:t>
            </a:r>
          </a:p>
        </p:txBody>
      </p:sp>
      <p:pic>
        <p:nvPicPr>
          <p:cNvPr id="38915" name="Picture 3" descr="nightingale_470x365"/>
          <p:cNvPicPr>
            <a:picLocks noChangeAspect="1" noChangeArrowheads="1"/>
          </p:cNvPicPr>
          <p:nvPr/>
        </p:nvPicPr>
        <p:blipFill>
          <a:blip r:embed="rId2" cstate="print"/>
          <a:srcRect/>
          <a:stretch>
            <a:fillRect/>
          </a:stretch>
        </p:blipFill>
        <p:spPr bwMode="auto">
          <a:xfrm>
            <a:off x="990600" y="1295400"/>
            <a:ext cx="6629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eva"/>
          <p:cNvPicPr>
            <a:picLocks noChangeAspect="1" noChangeArrowheads="1"/>
          </p:cNvPicPr>
          <p:nvPr/>
        </p:nvPicPr>
        <p:blipFill>
          <a:blip r:embed="rId2" cstate="print"/>
          <a:srcRect/>
          <a:stretch>
            <a:fillRect/>
          </a:stretch>
        </p:blipFill>
        <p:spPr bwMode="auto">
          <a:xfrm>
            <a:off x="1219200" y="1371600"/>
            <a:ext cx="6705600" cy="4770438"/>
          </a:xfrm>
          <a:prstGeom prst="rect">
            <a:avLst/>
          </a:prstGeom>
          <a:noFill/>
          <a:ln w="9525">
            <a:noFill/>
            <a:miter lim="800000"/>
            <a:headEnd/>
            <a:tailEnd/>
          </a:ln>
        </p:spPr>
      </p:pic>
      <p:sp>
        <p:nvSpPr>
          <p:cNvPr id="36867" name="Text Box 3"/>
          <p:cNvSpPr txBox="1">
            <a:spLocks noChangeArrowheads="1"/>
          </p:cNvSpPr>
          <p:nvPr/>
        </p:nvSpPr>
        <p:spPr bwMode="auto">
          <a:xfrm>
            <a:off x="1447800" y="457200"/>
            <a:ext cx="6324600" cy="457200"/>
          </a:xfrm>
          <a:prstGeom prst="rect">
            <a:avLst/>
          </a:prstGeom>
          <a:noFill/>
          <a:ln w="9525">
            <a:noFill/>
            <a:miter lim="800000"/>
            <a:headEnd/>
            <a:tailEnd/>
          </a:ln>
        </p:spPr>
        <p:txBody>
          <a:bodyPr>
            <a:spAutoFit/>
          </a:bodyPr>
          <a:lstStyle/>
          <a:p>
            <a:pPr>
              <a:spcBef>
                <a:spcPct val="50000"/>
              </a:spcBef>
            </a:pPr>
            <a:r>
              <a:rPr lang="en-GB" altLang="en-US" sz="2400"/>
              <a:t>1930s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341438"/>
            <a:ext cx="8229600" cy="4784725"/>
          </a:xfrm>
        </p:spPr>
        <p:txBody>
          <a:bodyPr/>
          <a:lstStyle/>
          <a:p>
            <a:pPr eaLnBrk="1" hangingPunct="1">
              <a:defRPr/>
            </a:pPr>
            <a:r>
              <a:rPr lang="en-GB" dirty="0" smtClean="0">
                <a:latin typeface="+mj-lt"/>
              </a:rPr>
              <a:t>Visiting times</a:t>
            </a:r>
          </a:p>
          <a:p>
            <a:pPr eaLnBrk="1" hangingPunct="1">
              <a:defRPr/>
            </a:pPr>
            <a:r>
              <a:rPr lang="en-GB" dirty="0" smtClean="0">
                <a:latin typeface="+mj-lt"/>
              </a:rPr>
              <a:t>Use of antiseptic gel at ward door</a:t>
            </a:r>
          </a:p>
          <a:p>
            <a:pPr eaLnBrk="1" hangingPunct="1">
              <a:defRPr/>
            </a:pPr>
            <a:r>
              <a:rPr lang="en-GB" dirty="0" smtClean="0">
                <a:latin typeface="+mj-lt"/>
              </a:rPr>
              <a:t>Length of hospital stay (dependency ratio)</a:t>
            </a:r>
          </a:p>
          <a:p>
            <a:pPr eaLnBrk="1" hangingPunct="1">
              <a:defRPr/>
            </a:pPr>
            <a:r>
              <a:rPr lang="en-GB" dirty="0" err="1" smtClean="0">
                <a:latin typeface="+mj-lt"/>
              </a:rPr>
              <a:t>Bedrest</a:t>
            </a:r>
            <a:endParaRPr lang="en-GB" dirty="0" smtClean="0">
              <a:latin typeface="+mj-lt"/>
            </a:endParaRPr>
          </a:p>
          <a:p>
            <a:pPr eaLnBrk="1" hangingPunct="1">
              <a:defRPr/>
            </a:pPr>
            <a:r>
              <a:rPr lang="en-GB" dirty="0" smtClean="0">
                <a:latin typeface="+mj-lt"/>
              </a:rPr>
              <a:t>Wound care</a:t>
            </a:r>
          </a:p>
          <a:p>
            <a:pPr eaLnBrk="1" hangingPunct="1">
              <a:defRPr/>
            </a:pPr>
            <a:r>
              <a:rPr lang="en-GB" dirty="0" smtClean="0">
                <a:latin typeface="+mj-lt"/>
              </a:rPr>
              <a:t>Uniforms –what you wear, who provides it, who washes it</a:t>
            </a:r>
          </a:p>
          <a:p>
            <a:pPr eaLnBrk="1" hangingPunct="1">
              <a:defRPr/>
            </a:pPr>
            <a:endParaRPr lang="en-GB" dirty="0" smtClean="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Clinical Research in the UK</a:t>
            </a:r>
            <a:endParaRPr lang="en-GB" sz="3200" dirty="0"/>
          </a:p>
        </p:txBody>
      </p:sp>
      <p:pic>
        <p:nvPicPr>
          <p:cNvPr id="4" name="Content Placeholder 3"/>
          <p:cNvPicPr>
            <a:picLocks noGrp="1"/>
          </p:cNvPicPr>
          <p:nvPr>
            <p:ph idx="1"/>
          </p:nvPr>
        </p:nvPicPr>
        <p:blipFill>
          <a:blip r:embed="rId3" cstate="print"/>
          <a:srcRect/>
          <a:stretch>
            <a:fillRect/>
          </a:stretch>
        </p:blipFill>
        <p:spPr bwMode="auto">
          <a:xfrm>
            <a:off x="1785918" y="1643050"/>
            <a:ext cx="565745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beyond_nightingale_15"/>
          <p:cNvPicPr>
            <a:picLocks noChangeAspect="1" noChangeArrowheads="1"/>
          </p:cNvPicPr>
          <p:nvPr/>
        </p:nvPicPr>
        <p:blipFill>
          <a:blip r:embed="rId2" cstate="print"/>
          <a:srcRect/>
          <a:stretch>
            <a:fillRect/>
          </a:stretch>
        </p:blipFill>
        <p:spPr bwMode="auto">
          <a:xfrm>
            <a:off x="971550" y="1628775"/>
            <a:ext cx="1871663" cy="3671888"/>
          </a:xfrm>
          <a:prstGeom prst="rect">
            <a:avLst/>
          </a:prstGeom>
          <a:noFill/>
          <a:ln w="9525">
            <a:noFill/>
            <a:miter lim="800000"/>
            <a:headEnd/>
            <a:tailEnd/>
          </a:ln>
        </p:spPr>
      </p:pic>
      <p:pic>
        <p:nvPicPr>
          <p:cNvPr id="44035" name="Picture 7" descr="beyond_nightingale_16"/>
          <p:cNvPicPr>
            <a:picLocks noChangeAspect="1" noChangeArrowheads="1"/>
          </p:cNvPicPr>
          <p:nvPr/>
        </p:nvPicPr>
        <p:blipFill>
          <a:blip r:embed="rId3" cstate="print"/>
          <a:srcRect/>
          <a:stretch>
            <a:fillRect/>
          </a:stretch>
        </p:blipFill>
        <p:spPr bwMode="auto">
          <a:xfrm>
            <a:off x="3563938" y="1628775"/>
            <a:ext cx="1728787" cy="3671888"/>
          </a:xfrm>
          <a:prstGeom prst="rect">
            <a:avLst/>
          </a:prstGeom>
          <a:noFill/>
          <a:ln w="9525">
            <a:noFill/>
            <a:miter lim="800000"/>
            <a:headEnd/>
            <a:tailEnd/>
          </a:ln>
        </p:spPr>
      </p:pic>
      <p:pic>
        <p:nvPicPr>
          <p:cNvPr id="44036" name="Picture 9" descr="beyond_nightingale_17"/>
          <p:cNvPicPr>
            <a:picLocks noChangeAspect="1" noChangeArrowheads="1"/>
          </p:cNvPicPr>
          <p:nvPr/>
        </p:nvPicPr>
        <p:blipFill>
          <a:blip r:embed="rId4" cstate="print"/>
          <a:srcRect/>
          <a:stretch>
            <a:fillRect/>
          </a:stretch>
        </p:blipFill>
        <p:spPr bwMode="auto">
          <a:xfrm>
            <a:off x="5867400" y="1628775"/>
            <a:ext cx="1800225" cy="3671888"/>
          </a:xfrm>
          <a:prstGeom prst="rect">
            <a:avLst/>
          </a:prstGeom>
          <a:noFill/>
          <a:ln w="9525">
            <a:noFill/>
            <a:miter lim="800000"/>
            <a:headEnd/>
            <a:tailEnd/>
          </a:ln>
        </p:spPr>
      </p:pic>
      <p:sp>
        <p:nvSpPr>
          <p:cNvPr id="44037" name="Text Box 10"/>
          <p:cNvSpPr txBox="1">
            <a:spLocks noChangeArrowheads="1"/>
          </p:cNvSpPr>
          <p:nvPr/>
        </p:nvSpPr>
        <p:spPr bwMode="auto">
          <a:xfrm>
            <a:off x="1476375" y="5661025"/>
            <a:ext cx="865188" cy="366713"/>
          </a:xfrm>
          <a:prstGeom prst="rect">
            <a:avLst/>
          </a:prstGeom>
          <a:noFill/>
          <a:ln w="9525">
            <a:noFill/>
            <a:miter lim="800000"/>
            <a:headEnd/>
            <a:tailEnd/>
          </a:ln>
        </p:spPr>
        <p:txBody>
          <a:bodyPr>
            <a:spAutoFit/>
          </a:bodyPr>
          <a:lstStyle/>
          <a:p>
            <a:pPr algn="l">
              <a:spcBef>
                <a:spcPct val="50000"/>
              </a:spcBef>
            </a:pPr>
            <a:endParaRPr lang="en-US" altLang="en-US"/>
          </a:p>
        </p:txBody>
      </p:sp>
      <p:sp>
        <p:nvSpPr>
          <p:cNvPr id="44038" name="Text Box 11"/>
          <p:cNvSpPr txBox="1">
            <a:spLocks noChangeArrowheads="1"/>
          </p:cNvSpPr>
          <p:nvPr/>
        </p:nvSpPr>
        <p:spPr bwMode="auto">
          <a:xfrm>
            <a:off x="1851025" y="5722938"/>
            <a:ext cx="704850" cy="366712"/>
          </a:xfrm>
          <a:prstGeom prst="rect">
            <a:avLst/>
          </a:prstGeom>
          <a:noFill/>
          <a:ln w="9525">
            <a:noFill/>
            <a:miter lim="800000"/>
            <a:headEnd/>
            <a:tailEnd/>
          </a:ln>
        </p:spPr>
        <p:txBody>
          <a:bodyPr>
            <a:spAutoFit/>
          </a:bodyPr>
          <a:lstStyle/>
          <a:p>
            <a:pPr algn="l">
              <a:spcBef>
                <a:spcPct val="50000"/>
              </a:spcBef>
            </a:pPr>
            <a:endParaRPr lang="en-US" altLang="en-US"/>
          </a:p>
        </p:txBody>
      </p:sp>
      <p:sp>
        <p:nvSpPr>
          <p:cNvPr id="44039" name="Text Box 12"/>
          <p:cNvSpPr txBox="1">
            <a:spLocks noChangeArrowheads="1"/>
          </p:cNvSpPr>
          <p:nvPr/>
        </p:nvSpPr>
        <p:spPr bwMode="auto">
          <a:xfrm>
            <a:off x="1476375" y="5589588"/>
            <a:ext cx="1079500" cy="457200"/>
          </a:xfrm>
          <a:prstGeom prst="rect">
            <a:avLst/>
          </a:prstGeom>
          <a:noFill/>
          <a:ln w="9525">
            <a:noFill/>
            <a:miter lim="800000"/>
            <a:headEnd/>
            <a:tailEnd/>
          </a:ln>
        </p:spPr>
        <p:txBody>
          <a:bodyPr>
            <a:spAutoFit/>
          </a:bodyPr>
          <a:lstStyle/>
          <a:p>
            <a:pPr algn="l">
              <a:spcBef>
                <a:spcPct val="50000"/>
              </a:spcBef>
            </a:pPr>
            <a:r>
              <a:rPr lang="en-GB" altLang="en-US" sz="2400">
                <a:latin typeface="Times New Roman" pitchFamily="18" charset="0"/>
              </a:rPr>
              <a:t>1900</a:t>
            </a:r>
          </a:p>
        </p:txBody>
      </p:sp>
      <p:sp>
        <p:nvSpPr>
          <p:cNvPr id="44040" name="Text Box 13"/>
          <p:cNvSpPr txBox="1">
            <a:spLocks noChangeArrowheads="1"/>
          </p:cNvSpPr>
          <p:nvPr/>
        </p:nvSpPr>
        <p:spPr bwMode="auto">
          <a:xfrm>
            <a:off x="3851275" y="5589588"/>
            <a:ext cx="865188" cy="457200"/>
          </a:xfrm>
          <a:prstGeom prst="rect">
            <a:avLst/>
          </a:prstGeom>
          <a:noFill/>
          <a:ln w="9525">
            <a:noFill/>
            <a:miter lim="800000"/>
            <a:headEnd/>
            <a:tailEnd/>
          </a:ln>
        </p:spPr>
        <p:txBody>
          <a:bodyPr>
            <a:spAutoFit/>
          </a:bodyPr>
          <a:lstStyle/>
          <a:p>
            <a:pPr algn="l">
              <a:spcBef>
                <a:spcPct val="50000"/>
              </a:spcBef>
            </a:pPr>
            <a:r>
              <a:rPr lang="en-GB" altLang="en-US" sz="2400">
                <a:latin typeface="Times New Roman" pitchFamily="18" charset="0"/>
              </a:rPr>
              <a:t>1950</a:t>
            </a:r>
          </a:p>
        </p:txBody>
      </p:sp>
      <p:sp>
        <p:nvSpPr>
          <p:cNvPr id="44041" name="Text Box 14"/>
          <p:cNvSpPr txBox="1">
            <a:spLocks noChangeArrowheads="1"/>
          </p:cNvSpPr>
          <p:nvPr/>
        </p:nvSpPr>
        <p:spPr bwMode="auto">
          <a:xfrm>
            <a:off x="6227763" y="5516563"/>
            <a:ext cx="1152525" cy="457200"/>
          </a:xfrm>
          <a:prstGeom prst="rect">
            <a:avLst/>
          </a:prstGeom>
          <a:noFill/>
          <a:ln w="9525">
            <a:noFill/>
            <a:miter lim="800000"/>
            <a:headEnd/>
            <a:tailEnd/>
          </a:ln>
        </p:spPr>
        <p:txBody>
          <a:bodyPr>
            <a:spAutoFit/>
          </a:bodyPr>
          <a:lstStyle/>
          <a:p>
            <a:pPr algn="l">
              <a:spcBef>
                <a:spcPct val="50000"/>
              </a:spcBef>
            </a:pPr>
            <a:r>
              <a:rPr lang="en-GB" altLang="en-US" sz="2400">
                <a:latin typeface="Times New Roman" pitchFamily="18" charset="0"/>
              </a:rPr>
              <a:t>2005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p:txBody>
          <a:bodyPr/>
          <a:lstStyle/>
          <a:p>
            <a:pPr>
              <a:buFontTx/>
              <a:buNone/>
            </a:pPr>
            <a:r>
              <a:rPr lang="en-GB" altLang="en-US" smtClean="0"/>
              <a:t>	change to practice must be based on evidence to ensure that quality is maintained...</a:t>
            </a:r>
          </a:p>
          <a:p>
            <a:pPr>
              <a:buFontTx/>
              <a:buNone/>
            </a:pPr>
            <a:endParaRPr lang="en-GB" altLang="en-US" smtClean="0"/>
          </a:p>
          <a:p>
            <a:pPr>
              <a:buFontTx/>
              <a:buNone/>
            </a:pPr>
            <a:r>
              <a:rPr lang="en-GB" altLang="en-US" smtClean="0"/>
              <a:t>	maintaining quality therefore requires the nurse to be aware of, to understand and to implement research findings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1714500"/>
          </a:xfrm>
        </p:spPr>
        <p:txBody>
          <a:bodyPr/>
          <a:lstStyle/>
          <a:p>
            <a:pPr algn="l" eaLnBrk="1" hangingPunct="1"/>
            <a:r>
              <a:rPr lang="en-GB" altLang="en-US" sz="3200" smtClean="0"/>
              <a:t/>
            </a:r>
            <a:br>
              <a:rPr lang="en-GB" altLang="en-US" sz="3200" smtClean="0"/>
            </a:br>
            <a:r>
              <a:rPr lang="en-GB" altLang="en-US" sz="3200" smtClean="0"/>
              <a:t>Barriers to accessing research information</a:t>
            </a:r>
            <a:r>
              <a:rPr lang="en-GB" altLang="en-US" sz="2800" smtClean="0"/>
              <a:t>:</a:t>
            </a:r>
          </a:p>
        </p:txBody>
      </p:sp>
      <p:sp>
        <p:nvSpPr>
          <p:cNvPr id="57347" name="Rectangle 3"/>
          <p:cNvSpPr>
            <a:spLocks noGrp="1" noChangeArrowheads="1"/>
          </p:cNvSpPr>
          <p:nvPr>
            <p:ph type="body" idx="1"/>
          </p:nvPr>
        </p:nvSpPr>
        <p:spPr>
          <a:xfrm>
            <a:off x="827088" y="1844675"/>
            <a:ext cx="7859712" cy="4525963"/>
          </a:xfrm>
        </p:spPr>
        <p:txBody>
          <a:bodyPr/>
          <a:lstStyle/>
          <a:p>
            <a:pPr eaLnBrk="1" hangingPunct="1">
              <a:lnSpc>
                <a:spcPct val="90000"/>
              </a:lnSpc>
            </a:pPr>
            <a:r>
              <a:rPr lang="en-GB" altLang="en-US" smtClean="0"/>
              <a:t>time</a:t>
            </a:r>
          </a:p>
          <a:p>
            <a:pPr eaLnBrk="1" hangingPunct="1">
              <a:lnSpc>
                <a:spcPct val="90000"/>
              </a:lnSpc>
            </a:pPr>
            <a:r>
              <a:rPr lang="en-GB" altLang="en-US" smtClean="0"/>
              <a:t>availability of information</a:t>
            </a:r>
          </a:p>
          <a:p>
            <a:pPr eaLnBrk="1" hangingPunct="1">
              <a:lnSpc>
                <a:spcPct val="90000"/>
              </a:lnSpc>
            </a:pPr>
            <a:r>
              <a:rPr lang="en-GB" altLang="en-US" smtClean="0"/>
              <a:t>information hard to understand</a:t>
            </a:r>
          </a:p>
          <a:p>
            <a:pPr eaLnBrk="1" hangingPunct="1">
              <a:lnSpc>
                <a:spcPct val="90000"/>
              </a:lnSpc>
            </a:pPr>
            <a:r>
              <a:rPr lang="en-GB" altLang="en-US" smtClean="0"/>
              <a:t>confidence in judging quality of information</a:t>
            </a:r>
          </a:p>
          <a:p>
            <a:pPr eaLnBrk="1" hangingPunct="1">
              <a:lnSpc>
                <a:spcPct val="90000"/>
              </a:lnSpc>
            </a:pPr>
            <a:endParaRPr lang="en-GB" altLang="en-US" sz="2800" smtClean="0">
              <a:latin typeface="Times New Roman" pitchFamily="18" charset="0"/>
            </a:endParaRPr>
          </a:p>
          <a:p>
            <a:pPr eaLnBrk="1" hangingPunct="1">
              <a:lnSpc>
                <a:spcPct val="90000"/>
              </a:lnSpc>
              <a:buFontTx/>
              <a:buNone/>
            </a:pPr>
            <a:endParaRPr lang="en-GB" altLang="en-US" sz="2800" smtClean="0">
              <a:latin typeface="Times New Roman" pitchFamily="18" charset="0"/>
            </a:endParaRPr>
          </a:p>
          <a:p>
            <a:pPr eaLnBrk="1" hangingPunct="1">
              <a:lnSpc>
                <a:spcPct val="90000"/>
              </a:lnSpc>
            </a:pPr>
            <a:endParaRPr lang="en-GB" altLang="en-US" sz="2800" smtClean="0">
              <a:latin typeface="Times New Roman" pitchFamily="18" charset="0"/>
            </a:endParaRPr>
          </a:p>
          <a:p>
            <a:pPr eaLnBrk="1" hangingPunct="1">
              <a:lnSpc>
                <a:spcPct val="90000"/>
              </a:lnSpc>
              <a:buFontTx/>
              <a:buNone/>
            </a:pPr>
            <a:r>
              <a:rPr lang="en-GB" altLang="en-US" sz="1400" smtClean="0">
                <a:latin typeface="Times New Roman" pitchFamily="18" charset="0"/>
              </a:rPr>
              <a:t>	</a:t>
            </a:r>
            <a:r>
              <a:rPr lang="en-GB" altLang="en-US" sz="1400" smtClean="0"/>
              <a:t>Gerrish &amp; Clayton, J. (2004) Promoting evidence based practice; an organisational approach, Journal of Nursing Management, 12, pp 114 - 123.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900113" y="1557338"/>
            <a:ext cx="7786687" cy="4525962"/>
          </a:xfrm>
        </p:spPr>
        <p:txBody>
          <a:bodyPr/>
          <a:lstStyle/>
          <a:p>
            <a:pPr eaLnBrk="1" hangingPunct="1">
              <a:buFontTx/>
              <a:buNone/>
            </a:pPr>
            <a:r>
              <a:rPr lang="en-GB" altLang="en-US" b="1" smtClean="0"/>
              <a:t>Understanding - </a:t>
            </a:r>
          </a:p>
          <a:p>
            <a:pPr eaLnBrk="1" hangingPunct="1">
              <a:buFontTx/>
              <a:buNone/>
            </a:pPr>
            <a:r>
              <a:rPr lang="en-GB" altLang="en-US" smtClean="0"/>
              <a:t>Skills needed to evaluate research – </a:t>
            </a:r>
          </a:p>
          <a:p>
            <a:pPr eaLnBrk="1" hangingPunct="1"/>
            <a:r>
              <a:rPr lang="en-GB" altLang="en-US" smtClean="0"/>
              <a:t>to assess quality/ feasibility/ whether appropriate for YOUR practice </a:t>
            </a:r>
          </a:p>
          <a:p>
            <a:pPr eaLnBrk="1" hangingPunct="1"/>
            <a:endParaRPr lang="en-GB"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sz="half" idx="1"/>
          </p:nvPr>
        </p:nvSpPr>
        <p:spPr>
          <a:xfrm>
            <a:off x="457200" y="1600200"/>
            <a:ext cx="7697788" cy="4525963"/>
          </a:xfrm>
        </p:spPr>
        <p:txBody>
          <a:bodyPr/>
          <a:lstStyle/>
          <a:p>
            <a:pPr eaLnBrk="1" hangingPunct="1">
              <a:buFontTx/>
              <a:buNone/>
              <a:defRPr/>
            </a:pPr>
            <a:endParaRPr lang="en-GB" sz="2800" dirty="0" smtClean="0"/>
          </a:p>
          <a:p>
            <a:pPr eaLnBrk="1" hangingPunct="1">
              <a:buFontTx/>
              <a:buNone/>
              <a:defRPr/>
            </a:pPr>
            <a:r>
              <a:rPr lang="en-US" sz="2800" b="1" dirty="0" smtClean="0"/>
              <a:t>	</a:t>
            </a:r>
            <a:r>
              <a:rPr lang="en-GB" dirty="0" smtClean="0"/>
              <a:t>Research is a tool for quality improvements in nursing</a:t>
            </a:r>
            <a:endParaRPr lang="en-GB" sz="1400" i="1" dirty="0" smtClean="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Research</a:t>
            </a:r>
            <a:endParaRPr lang="en-GB" dirty="0"/>
          </a:p>
        </p:txBody>
      </p:sp>
      <p:sp>
        <p:nvSpPr>
          <p:cNvPr id="3" name="Content Placeholder 2"/>
          <p:cNvSpPr>
            <a:spLocks noGrp="1"/>
          </p:cNvSpPr>
          <p:nvPr>
            <p:ph idx="1"/>
          </p:nvPr>
        </p:nvSpPr>
        <p:spPr/>
        <p:txBody>
          <a:bodyPr/>
          <a:lstStyle/>
          <a:p>
            <a:r>
              <a:rPr lang="en-GB" dirty="0" smtClean="0"/>
              <a:t>Nursing now part of the academic world</a:t>
            </a:r>
          </a:p>
          <a:p>
            <a:r>
              <a:rPr lang="en-GB" dirty="0" smtClean="0"/>
              <a:t>Nurses learn about research as students</a:t>
            </a:r>
          </a:p>
          <a:p>
            <a:r>
              <a:rPr lang="en-GB" dirty="0" smtClean="0"/>
              <a:t>Post graduate opportunities are increasing</a:t>
            </a:r>
          </a:p>
          <a:p>
            <a:r>
              <a:rPr lang="en-GB" dirty="0" smtClean="0"/>
              <a:t>Nurses are undertaking research</a:t>
            </a:r>
          </a:p>
          <a:p>
            <a:r>
              <a:rPr lang="en-GB" dirty="0" smtClean="0"/>
              <a:t>Nurses publish</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
            </a:r>
            <a:br>
              <a:rPr lang="en-GB" sz="3200" dirty="0" smtClean="0"/>
            </a:br>
            <a:r>
              <a:rPr lang="en-GB" sz="3200" dirty="0" smtClean="0"/>
              <a:t>Developing </a:t>
            </a:r>
            <a:r>
              <a:rPr lang="en-GB" sz="3200" dirty="0"/>
              <a:t>the Role of the Clinical Academic Researcher in the Nursing, Midwifery and Allied Health </a:t>
            </a:r>
            <a:r>
              <a:rPr lang="en-GB" sz="3200" dirty="0" smtClean="0"/>
              <a:t>Professions, UK, </a:t>
            </a:r>
            <a:r>
              <a:rPr lang="en-GB" sz="3200" dirty="0" err="1" smtClean="0"/>
              <a:t>DoH</a:t>
            </a:r>
            <a:r>
              <a:rPr lang="en-GB" sz="3200" dirty="0" smtClean="0"/>
              <a:t> 2012</a:t>
            </a:r>
            <a:r>
              <a:rPr lang="en-GB" sz="3200" dirty="0"/>
              <a:t/>
            </a:r>
            <a:br>
              <a:rPr lang="en-GB" sz="3200" dirty="0"/>
            </a:br>
            <a:endParaRPr lang="en-GB" sz="3200" dirty="0"/>
          </a:p>
        </p:txBody>
      </p:sp>
      <p:sp>
        <p:nvSpPr>
          <p:cNvPr id="3" name="Content Placeholder 2"/>
          <p:cNvSpPr>
            <a:spLocks noGrp="1"/>
          </p:cNvSpPr>
          <p:nvPr>
            <p:ph idx="1"/>
          </p:nvPr>
        </p:nvSpPr>
        <p:spPr>
          <a:xfrm>
            <a:off x="467544" y="1844824"/>
            <a:ext cx="8229600" cy="4525963"/>
          </a:xfrm>
        </p:spPr>
        <p:txBody>
          <a:bodyPr>
            <a:normAutofit/>
          </a:bodyPr>
          <a:lstStyle/>
          <a:p>
            <a:pPr marL="0" indent="0">
              <a:buNone/>
            </a:pPr>
            <a:r>
              <a:rPr lang="en-GB" sz="1400" u="sng" dirty="0" smtClean="0">
                <a:hlinkClick r:id="rId2"/>
              </a:rPr>
              <a:t>http</a:t>
            </a:r>
            <a:r>
              <a:rPr lang="en-GB" sz="1400" u="sng" dirty="0">
                <a:hlinkClick r:id="rId2"/>
              </a:rPr>
              <a:t>://www.dh.gov.uk/prod_consum_dh/groups/dh_digitalassets/@dh/@en/documents</a:t>
            </a:r>
            <a:r>
              <a:rPr lang="en-GB" sz="1400" u="sng" dirty="0" smtClean="0">
                <a:hlinkClick r:id="rId2"/>
              </a:rPr>
              <a:t>/</a:t>
            </a:r>
          </a:p>
          <a:p>
            <a:pPr marL="0" indent="0">
              <a:buNone/>
            </a:pPr>
            <a:r>
              <a:rPr lang="en-GB" sz="1400" u="sng" dirty="0" err="1" smtClean="0">
                <a:hlinkClick r:id="rId2"/>
              </a:rPr>
              <a:t>digitalasset</a:t>
            </a:r>
            <a:r>
              <a:rPr lang="en-GB" sz="1400" u="sng" dirty="0" smtClean="0">
                <a:hlinkClick r:id="rId2"/>
              </a:rPr>
              <a:t>/dh_133094.pdf</a:t>
            </a:r>
            <a:endParaRPr lang="en-GB" sz="1400" dirty="0"/>
          </a:p>
          <a:p>
            <a:pPr marL="0" indent="0">
              <a:buNone/>
            </a:pPr>
            <a:endParaRPr lang="en-GB" dirty="0"/>
          </a:p>
          <a:p>
            <a:pPr marL="0" indent="0">
              <a:buNone/>
            </a:pPr>
            <a:r>
              <a:rPr lang="en-GB" sz="2400" dirty="0"/>
              <a:t>‘developing the best clinical academics requires national oversight, strategic vision and political commitment, underpinned by focused local implementation’</a:t>
            </a:r>
          </a:p>
          <a:p>
            <a:endParaRPr lang="en-GB" dirty="0"/>
          </a:p>
        </p:txBody>
      </p:sp>
    </p:spTree>
    <p:extLst>
      <p:ext uri="{BB962C8B-B14F-4D97-AF65-F5344CB8AC3E}">
        <p14:creationId xmlns:p14="http://schemas.microsoft.com/office/powerpoint/2010/main" xmlns="" val="4197789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sz="3600" dirty="0" smtClean="0"/>
              <a:t>Building capacity for nurse-led research</a:t>
            </a:r>
            <a:r>
              <a:rPr lang="en-GB" b="1" dirty="0" smtClean="0"/>
              <a:t/>
            </a:r>
            <a:br>
              <a:rPr lang="en-GB" b="1" dirty="0" smtClean="0"/>
            </a:br>
            <a:r>
              <a:rPr lang="en-GB" sz="2200" b="1" dirty="0" smtClean="0"/>
              <a:t>International </a:t>
            </a:r>
            <a:r>
              <a:rPr lang="en-GB" sz="2200" b="1" dirty="0"/>
              <a:t>Nursing </a:t>
            </a:r>
            <a:r>
              <a:rPr lang="en-GB" sz="2200" b="1" dirty="0" smtClean="0"/>
              <a:t>Review; </a:t>
            </a:r>
            <a:r>
              <a:rPr lang="en-GB" sz="2200" b="1" dirty="0" err="1" smtClean="0"/>
              <a:t>Vol</a:t>
            </a:r>
            <a:r>
              <a:rPr lang="en-GB" sz="2200" b="1" dirty="0" smtClean="0"/>
              <a:t> </a:t>
            </a:r>
            <a:r>
              <a:rPr lang="en-GB" sz="2200" b="1" dirty="0"/>
              <a:t>56., </a:t>
            </a:r>
            <a:r>
              <a:rPr lang="en-GB" sz="2200" b="1" dirty="0" smtClean="0"/>
              <a:t>1</a:t>
            </a:r>
            <a:r>
              <a:rPr lang="en-GB" sz="2200" b="1" dirty="0"/>
              <a:t>, </a:t>
            </a:r>
            <a:r>
              <a:rPr lang="en-GB" sz="2200" b="1" dirty="0" smtClean="0"/>
              <a:t>pp </a:t>
            </a:r>
            <a:r>
              <a:rPr lang="en-GB" sz="2200" b="1" dirty="0"/>
              <a:t>88–94, March 2009</a:t>
            </a:r>
            <a:r>
              <a:rPr lang="en-GB" sz="2200" dirty="0"/>
              <a:t/>
            </a:r>
            <a:br>
              <a:rPr lang="en-GB" sz="2200" dirty="0"/>
            </a:br>
            <a:r>
              <a:rPr lang="en-GB" sz="2200" dirty="0"/>
              <a:t>N. Edwards </a:t>
            </a:r>
            <a:r>
              <a:rPr lang="en-GB" sz="2200" dirty="0" smtClean="0"/>
              <a:t>RN, PhD</a:t>
            </a:r>
            <a:r>
              <a:rPr lang="en-GB" sz="2200" baseline="30000" dirty="0" smtClean="0"/>
              <a:t>1</a:t>
            </a:r>
            <a:r>
              <a:rPr lang="en-GB" sz="2200" dirty="0" smtClean="0"/>
              <a:t>, </a:t>
            </a:r>
            <a:r>
              <a:rPr lang="en-GB" sz="2200" dirty="0"/>
              <a:t>J. Webber </a:t>
            </a:r>
            <a:r>
              <a:rPr lang="en-GB" sz="2200" dirty="0" smtClean="0"/>
              <a:t>RN, PhD</a:t>
            </a:r>
            <a:r>
              <a:rPr lang="en-GB" sz="2200" baseline="30000" dirty="0" smtClean="0"/>
              <a:t>3</a:t>
            </a:r>
            <a:r>
              <a:rPr lang="en-GB" sz="2200" dirty="0" smtClean="0"/>
              <a:t>, </a:t>
            </a:r>
            <a:r>
              <a:rPr lang="en-GB" sz="2200" dirty="0"/>
              <a:t>J. Mill </a:t>
            </a:r>
            <a:r>
              <a:rPr lang="en-GB" sz="2200" dirty="0" smtClean="0"/>
              <a:t>RN, PhD</a:t>
            </a:r>
            <a:r>
              <a:rPr lang="en-GB" sz="2200" baseline="30000" dirty="0" smtClean="0"/>
              <a:t>4</a:t>
            </a:r>
            <a:r>
              <a:rPr lang="en-GB" sz="2200" dirty="0" smtClean="0"/>
              <a:t>, </a:t>
            </a:r>
            <a:r>
              <a:rPr lang="en-GB" sz="2200" dirty="0"/>
              <a:t>E. </a:t>
            </a:r>
            <a:r>
              <a:rPr lang="en-GB" sz="2200" dirty="0" err="1"/>
              <a:t>Kahwa</a:t>
            </a:r>
            <a:r>
              <a:rPr lang="en-GB" sz="2200" dirty="0"/>
              <a:t> </a:t>
            </a:r>
            <a:r>
              <a:rPr lang="en-GB" sz="2200" dirty="0" smtClean="0"/>
              <a:t>RN, PhD</a:t>
            </a:r>
            <a:r>
              <a:rPr lang="en-GB" sz="2200" baseline="30000" dirty="0" smtClean="0"/>
              <a:t>5</a:t>
            </a:r>
            <a:r>
              <a:rPr lang="en-GB" sz="2200" dirty="0"/>
              <a:t>, S. </a:t>
            </a:r>
            <a:r>
              <a:rPr lang="en-GB" sz="2200" dirty="0" err="1"/>
              <a:t>Roelofs</a:t>
            </a:r>
            <a:r>
              <a:rPr lang="en-GB" sz="2200" dirty="0"/>
              <a:t> </a:t>
            </a:r>
            <a:r>
              <a:rPr lang="en-GB" sz="2200" dirty="0" smtClean="0"/>
              <a:t>MA </a:t>
            </a:r>
            <a:r>
              <a:rPr lang="en-GB" sz="2200" baseline="30000" dirty="0"/>
              <a:t>2</a:t>
            </a:r>
            <a:r>
              <a:rPr lang="en-GB" sz="2200" dirty="0"/>
              <a:t/>
            </a:r>
            <a:br>
              <a:rPr lang="en-GB" sz="2200" dirty="0"/>
            </a:br>
            <a:r>
              <a:rPr lang="en-GB" b="1" dirty="0" smtClean="0"/>
              <a:t/>
            </a:r>
            <a:br>
              <a:rPr lang="en-GB" b="1" dirty="0" smtClean="0"/>
            </a:br>
            <a:endParaRPr lang="en-GB" dirty="0"/>
          </a:p>
        </p:txBody>
      </p:sp>
      <p:sp>
        <p:nvSpPr>
          <p:cNvPr id="3" name="Content Placeholder 2"/>
          <p:cNvSpPr>
            <a:spLocks noGrp="1"/>
          </p:cNvSpPr>
          <p:nvPr>
            <p:ph idx="1"/>
          </p:nvPr>
        </p:nvSpPr>
        <p:spPr>
          <a:xfrm>
            <a:off x="539552" y="2332037"/>
            <a:ext cx="8229600" cy="4525963"/>
          </a:xfrm>
        </p:spPr>
        <p:txBody>
          <a:bodyPr>
            <a:normAutofit/>
          </a:bodyPr>
          <a:lstStyle/>
          <a:p>
            <a:pPr marL="0" indent="0">
              <a:buNone/>
            </a:pPr>
            <a:endParaRPr lang="en-GB" sz="2000" b="1" dirty="0" smtClean="0"/>
          </a:p>
          <a:p>
            <a:pPr marL="0" indent="0">
              <a:buNone/>
            </a:pPr>
            <a:r>
              <a:rPr lang="en-GB" sz="2000" b="1" dirty="0" smtClean="0"/>
              <a:t>Aim</a:t>
            </a:r>
            <a:r>
              <a:rPr lang="en-GB" sz="2000" b="1" dirty="0"/>
              <a:t>: </a:t>
            </a:r>
            <a:r>
              <a:rPr lang="en-GB" sz="2000" dirty="0"/>
              <a:t> To discuss factors that have influenced the development of research </a:t>
            </a:r>
            <a:r>
              <a:rPr lang="en-GB" sz="2000" dirty="0" smtClean="0"/>
              <a:t>capa</a:t>
            </a:r>
            <a:r>
              <a:rPr lang="en-GB" sz="2000" dirty="0"/>
              <a:t>city among nurses in lower and middle-income countries (LMICs)</a:t>
            </a:r>
          </a:p>
          <a:p>
            <a:pPr marL="0" indent="0">
              <a:buNone/>
            </a:pPr>
            <a:endParaRPr lang="en-GB" sz="2000" dirty="0" smtClean="0"/>
          </a:p>
          <a:p>
            <a:pPr marL="0" indent="0">
              <a:buNone/>
            </a:pPr>
            <a:r>
              <a:rPr lang="en-GB" sz="2000" b="1" dirty="0" smtClean="0"/>
              <a:t>Findings</a:t>
            </a:r>
            <a:r>
              <a:rPr lang="en-GB" sz="2000" b="1" dirty="0"/>
              <a:t>: </a:t>
            </a:r>
            <a:r>
              <a:rPr lang="en-GB" sz="2000" dirty="0" smtClean="0"/>
              <a:t>Factors </a:t>
            </a:r>
            <a:r>
              <a:rPr lang="en-GB" sz="2000" dirty="0"/>
              <a:t>limiting nurses' involvement in research include hierarchies of power among disciplines, scarce resources, a lack of graduate and post-graduate education opportunities, few senior mentors, and prolonged underfunding of nursing research</a:t>
            </a:r>
            <a:r>
              <a:rPr lang="en-GB" sz="2000" dirty="0" smtClean="0"/>
              <a:t>. </a:t>
            </a:r>
            <a:endParaRPr lang="en-GB" sz="2000" dirty="0"/>
          </a:p>
        </p:txBody>
      </p:sp>
    </p:spTree>
    <p:extLst>
      <p:ext uri="{BB962C8B-B14F-4D97-AF65-F5344CB8AC3E}">
        <p14:creationId xmlns:p14="http://schemas.microsoft.com/office/powerpoint/2010/main" xmlns="" val="1112698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u="sng" dirty="0">
                <a:ea typeface="Calibri"/>
                <a:cs typeface="Times New Roman"/>
              </a:rPr>
              <a:t>South Africa Nurses’ Council Nursing Strategy 2008.</a:t>
            </a:r>
            <a:r>
              <a:rPr lang="en-GB" sz="3200" dirty="0">
                <a:ea typeface="Calibri"/>
                <a:cs typeface="Times New Roman"/>
              </a:rPr>
              <a:t/>
            </a:r>
            <a:br>
              <a:rPr lang="en-GB" sz="3200" dirty="0">
                <a:ea typeface="Calibri"/>
                <a:cs typeface="Times New Roman"/>
              </a:rPr>
            </a:br>
            <a:endParaRPr lang="en-GB" sz="3200" dirty="0"/>
          </a:p>
        </p:txBody>
      </p:sp>
      <p:sp>
        <p:nvSpPr>
          <p:cNvPr id="3" name="Content Placeholder 2"/>
          <p:cNvSpPr>
            <a:spLocks noGrp="1"/>
          </p:cNvSpPr>
          <p:nvPr>
            <p:ph idx="1"/>
          </p:nvPr>
        </p:nvSpPr>
        <p:spPr>
          <a:xfrm>
            <a:off x="467544" y="1412776"/>
            <a:ext cx="8229600" cy="4525963"/>
          </a:xfrm>
        </p:spPr>
        <p:txBody>
          <a:bodyPr>
            <a:normAutofit fontScale="62500" lnSpcReduction="20000"/>
          </a:bodyPr>
          <a:lstStyle/>
          <a:p>
            <a:pPr marL="0" indent="0">
              <a:lnSpc>
                <a:spcPct val="115000"/>
              </a:lnSpc>
              <a:spcAft>
                <a:spcPts val="1000"/>
              </a:spcAft>
              <a:buNone/>
            </a:pPr>
            <a:r>
              <a:rPr lang="en-GB" dirty="0" smtClean="0">
                <a:ea typeface="Calibri"/>
                <a:cs typeface="Times New Roman"/>
              </a:rPr>
              <a:t>‘</a:t>
            </a:r>
            <a:r>
              <a:rPr lang="en-GB" dirty="0">
                <a:ea typeface="Calibri"/>
                <a:cs typeface="Times New Roman"/>
              </a:rPr>
              <a:t>Research into the relevance of theory to practice should be commissioned at regular intervals in order to guide nursing practice. Research activity in the nursing profession and among nursing educators and professionals will need special attention, as it is critical to the sustainability of the profession.’ Page 13.</a:t>
            </a:r>
          </a:p>
          <a:p>
            <a:pPr marL="0" indent="0">
              <a:lnSpc>
                <a:spcPct val="115000"/>
              </a:lnSpc>
              <a:spcAft>
                <a:spcPts val="1000"/>
              </a:spcAft>
              <a:buNone/>
            </a:pPr>
            <a:r>
              <a:rPr lang="en-GB" i="1" u="sng" dirty="0">
                <a:ea typeface="Calibri"/>
                <a:cs typeface="Times New Roman"/>
              </a:rPr>
              <a:t>Strategic focus area; </a:t>
            </a:r>
            <a:endParaRPr lang="en-GB" dirty="0">
              <a:ea typeface="Calibri"/>
              <a:cs typeface="Times New Roman"/>
            </a:endParaRPr>
          </a:p>
          <a:p>
            <a:pPr>
              <a:lnSpc>
                <a:spcPct val="115000"/>
              </a:lnSpc>
              <a:spcAft>
                <a:spcPts val="1000"/>
              </a:spcAft>
            </a:pPr>
            <a:r>
              <a:rPr lang="en-GB" i="1" dirty="0">
                <a:ea typeface="Calibri"/>
                <a:cs typeface="Times New Roman"/>
              </a:rPr>
              <a:t>Improve research capacity of nurses</a:t>
            </a:r>
            <a:endParaRPr lang="en-GB" dirty="0">
              <a:ea typeface="Calibri"/>
              <a:cs typeface="Times New Roman"/>
            </a:endParaRPr>
          </a:p>
          <a:p>
            <a:pPr lvl="0">
              <a:lnSpc>
                <a:spcPct val="115000"/>
              </a:lnSpc>
              <a:buFont typeface="Symbol"/>
              <a:buChar char=""/>
            </a:pPr>
            <a:r>
              <a:rPr lang="en-GB" i="1" dirty="0">
                <a:ea typeface="Calibri"/>
                <a:cs typeface="Times New Roman"/>
              </a:rPr>
              <a:t>Conduct extensive training in research methodology</a:t>
            </a:r>
            <a:endParaRPr lang="en-GB" dirty="0">
              <a:ea typeface="Calibri"/>
              <a:cs typeface="Times New Roman"/>
            </a:endParaRPr>
          </a:p>
          <a:p>
            <a:pPr lvl="0">
              <a:lnSpc>
                <a:spcPct val="115000"/>
              </a:lnSpc>
              <a:spcAft>
                <a:spcPts val="1000"/>
              </a:spcAft>
              <a:buFont typeface="Symbol"/>
              <a:buChar char=""/>
            </a:pPr>
            <a:r>
              <a:rPr lang="en-GB" i="1" dirty="0">
                <a:ea typeface="Calibri"/>
                <a:cs typeface="Times New Roman"/>
              </a:rPr>
              <a:t>Facilitate nursing research amongst academic institutions and health facilities</a:t>
            </a:r>
            <a:endParaRPr lang="en-GB" dirty="0">
              <a:ea typeface="Calibri"/>
              <a:cs typeface="Times New Roman"/>
            </a:endParaRPr>
          </a:p>
          <a:p>
            <a:pPr>
              <a:lnSpc>
                <a:spcPct val="115000"/>
              </a:lnSpc>
              <a:spcAft>
                <a:spcPts val="1000"/>
              </a:spcAft>
            </a:pPr>
            <a:r>
              <a:rPr lang="en-GB" i="1" dirty="0">
                <a:ea typeface="Calibri"/>
                <a:cs typeface="Times New Roman"/>
              </a:rPr>
              <a:t>Attract young nurses to nursing academia</a:t>
            </a:r>
            <a:endParaRPr lang="en-GB" dirty="0">
              <a:ea typeface="Calibri"/>
              <a:cs typeface="Times New Roman"/>
            </a:endParaRPr>
          </a:p>
          <a:p>
            <a:r>
              <a:rPr lang="en-GB" i="1" dirty="0">
                <a:ea typeface="Calibri"/>
                <a:cs typeface="Times New Roman"/>
              </a:rPr>
              <a:t>Develop nurse academics/ teachers</a:t>
            </a:r>
            <a:endParaRPr lang="en-GB" dirty="0"/>
          </a:p>
        </p:txBody>
      </p:sp>
    </p:spTree>
    <p:extLst>
      <p:ext uri="{BB962C8B-B14F-4D97-AF65-F5344CB8AC3E}">
        <p14:creationId xmlns:p14="http://schemas.microsoft.com/office/powerpoint/2010/main" xmlns="" val="2283402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Research in clinical practice ...</a:t>
            </a:r>
          </a:p>
          <a:p>
            <a:r>
              <a:rPr lang="en-GB" dirty="0" smtClean="0"/>
              <a:t>Research in academic world of nurses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4525963"/>
          </a:xfrm>
        </p:spPr>
        <p:txBody>
          <a:bodyPr>
            <a:normAutofit/>
          </a:bodyPr>
          <a:lstStyle/>
          <a:p>
            <a:pPr>
              <a:buNone/>
            </a:pPr>
            <a:r>
              <a:rPr lang="en-GB" sz="2400" dirty="0" smtClean="0"/>
              <a:t>Set up in 2006 to promote research in the NHS.</a:t>
            </a:r>
          </a:p>
          <a:p>
            <a:pPr>
              <a:buNone/>
            </a:pPr>
            <a:endParaRPr lang="en-GB" sz="2400" dirty="0" smtClean="0"/>
          </a:p>
          <a:p>
            <a:pPr>
              <a:buNone/>
            </a:pPr>
            <a:r>
              <a:rPr lang="en-GB" sz="2400" dirty="0" smtClean="0"/>
              <a:t>The mission of the National Institute for Health Research</a:t>
            </a:r>
          </a:p>
          <a:p>
            <a:pPr>
              <a:buNone/>
            </a:pPr>
            <a:r>
              <a:rPr lang="en-GB" sz="2400" dirty="0" smtClean="0"/>
              <a:t>(NIHR)is to maintain a health research system in which the </a:t>
            </a:r>
          </a:p>
          <a:p>
            <a:pPr>
              <a:buNone/>
            </a:pPr>
            <a:r>
              <a:rPr lang="en-GB" sz="2400" dirty="0" smtClean="0"/>
              <a:t>NHS supports outstanding individuals, working in world class</a:t>
            </a:r>
          </a:p>
          <a:p>
            <a:pPr>
              <a:buNone/>
            </a:pPr>
            <a:r>
              <a:rPr lang="en-GB" sz="2400" dirty="0" smtClean="0"/>
              <a:t>facilities, conducting leading edge research focused on the </a:t>
            </a:r>
          </a:p>
          <a:p>
            <a:pPr>
              <a:buNone/>
            </a:pPr>
            <a:r>
              <a:rPr lang="en-GB" sz="2400" dirty="0" smtClean="0"/>
              <a:t>needs of patients and the public. </a:t>
            </a:r>
          </a:p>
        </p:txBody>
      </p:sp>
      <p:pic>
        <p:nvPicPr>
          <p:cNvPr id="4" name="Picture 3" descr="nihr logo.png"/>
          <p:cNvPicPr>
            <a:picLocks noChangeAspect="1"/>
          </p:cNvPicPr>
          <p:nvPr/>
        </p:nvPicPr>
        <p:blipFill>
          <a:blip r:embed="rId2" cstate="print"/>
          <a:stretch>
            <a:fillRect/>
          </a:stretch>
        </p:blipFill>
        <p:spPr>
          <a:xfrm>
            <a:off x="611560" y="332656"/>
            <a:ext cx="3638550" cy="1257300"/>
          </a:xfrm>
          <a:prstGeom prst="rect">
            <a:avLst/>
          </a:prstGeom>
          <a:ln>
            <a:solidFill>
              <a:schemeClr val="bg1">
                <a:lumMod val="65000"/>
              </a:schemeClr>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
            </a:r>
            <a:br>
              <a:rPr lang="en-GB" sz="3600" b="1" dirty="0" smtClean="0"/>
            </a:br>
            <a:r>
              <a:rPr lang="en-GB" sz="3600" b="1" dirty="0" smtClean="0"/>
              <a:t>Reflection Network </a:t>
            </a:r>
            <a:r>
              <a:rPr lang="en-GB" b="1" dirty="0" smtClean="0"/>
              <a:t/>
            </a:r>
            <a:br>
              <a:rPr lang="en-GB" b="1" dirty="0" smtClean="0"/>
            </a:br>
            <a:r>
              <a:rPr lang="en-GB" sz="1600" dirty="0" smtClean="0">
                <a:hlinkClick r:id="rId2"/>
              </a:rPr>
              <a:t>http://www.reflection-network.eu/index.php</a:t>
            </a:r>
            <a:r>
              <a:rPr lang="en-GB" dirty="0" smtClean="0"/>
              <a:t/>
            </a:r>
            <a:br>
              <a:rPr lang="en-GB" dirty="0" smtClean="0"/>
            </a:br>
            <a:endParaRPr lang="en-GB" sz="3600" dirty="0"/>
          </a:p>
        </p:txBody>
      </p:sp>
      <p:sp>
        <p:nvSpPr>
          <p:cNvPr id="3" name="Content Placeholder 2"/>
          <p:cNvSpPr>
            <a:spLocks noGrp="1"/>
          </p:cNvSpPr>
          <p:nvPr>
            <p:ph idx="1"/>
          </p:nvPr>
        </p:nvSpPr>
        <p:spPr/>
        <p:txBody>
          <a:bodyPr>
            <a:normAutofit/>
          </a:bodyPr>
          <a:lstStyle/>
          <a:p>
            <a:r>
              <a:rPr lang="en-GB" sz="2800" i="1" dirty="0" smtClean="0"/>
              <a:t>REFLECTION</a:t>
            </a:r>
            <a:r>
              <a:rPr lang="en-GB" sz="2800" dirty="0" smtClean="0"/>
              <a:t> is a network of researchers working in Europe to improve the evidence which underpins nursing interventions.</a:t>
            </a:r>
          </a:p>
          <a:p>
            <a:endParaRPr lang="en-GB" sz="2800" dirty="0" smtClean="0"/>
          </a:p>
          <a:p>
            <a:pPr>
              <a:buNone/>
            </a:pP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2013 – Systematic Review of European Nursing Research, conducted by the Reflection network</a:t>
            </a:r>
            <a:endParaRPr lang="en-GB" sz="3200" dirty="0"/>
          </a:p>
        </p:txBody>
      </p:sp>
      <p:sp>
        <p:nvSpPr>
          <p:cNvPr id="3" name="Content Placeholder 2"/>
          <p:cNvSpPr>
            <a:spLocks noGrp="1"/>
          </p:cNvSpPr>
          <p:nvPr>
            <p:ph idx="1"/>
          </p:nvPr>
        </p:nvSpPr>
        <p:spPr/>
        <p:txBody>
          <a:bodyPr/>
          <a:lstStyle/>
          <a:p>
            <a:pPr>
              <a:buNone/>
            </a:pPr>
            <a:r>
              <a:rPr lang="en-GB" dirty="0" smtClean="0"/>
              <a:t>	</a:t>
            </a:r>
            <a:r>
              <a:rPr lang="en-GB" sz="2800" dirty="0" smtClean="0"/>
              <a:t>A systematic review of research reports in (European) nursing aiming to provide REFLECTION with a baseline against which to judge its success in transforming nursing research</a:t>
            </a:r>
            <a:endParaRPr lang="en-GB"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2518" cy="1143000"/>
          </a:xfrm>
        </p:spPr>
        <p:txBody>
          <a:bodyPr>
            <a:normAutofit fontScale="90000"/>
          </a:bodyPr>
          <a:lstStyle/>
          <a:p>
            <a:r>
              <a:rPr lang="en-GB" sz="3100" dirty="0" smtClean="0"/>
              <a:t/>
            </a:r>
            <a:br>
              <a:rPr lang="en-GB" sz="3100" dirty="0" smtClean="0"/>
            </a:br>
            <a:r>
              <a:rPr lang="en-GB" sz="3100" dirty="0" smtClean="0"/>
              <a:t>Systematic review of nursing research in Europe</a:t>
            </a:r>
            <a:r>
              <a:rPr lang="en-GB" sz="2800" dirty="0" smtClean="0"/>
              <a:t>:</a:t>
            </a:r>
            <a:br>
              <a:rPr lang="en-GB" sz="2800" dirty="0" smtClean="0"/>
            </a:br>
            <a:r>
              <a:rPr lang="en-GB" sz="3600" i="1" dirty="0" smtClean="0"/>
              <a:t>223 published reports from 21 European countries</a:t>
            </a:r>
            <a:endParaRPr lang="en-GB" sz="3600" i="1" dirty="0"/>
          </a:p>
        </p:txBody>
      </p:sp>
      <p:sp>
        <p:nvSpPr>
          <p:cNvPr id="3" name="Content Placeholder 2"/>
          <p:cNvSpPr>
            <a:spLocks noGrp="1"/>
          </p:cNvSpPr>
          <p:nvPr>
            <p:ph idx="1"/>
          </p:nvPr>
        </p:nvSpPr>
        <p:spPr/>
        <p:txBody>
          <a:bodyPr>
            <a:normAutofit/>
          </a:bodyPr>
          <a:lstStyle/>
          <a:p>
            <a:pPr>
              <a:buNone/>
            </a:pPr>
            <a:endParaRPr lang="en-GB" sz="1100" dirty="0" smtClean="0"/>
          </a:p>
          <a:p>
            <a:pPr>
              <a:buNone/>
            </a:pPr>
            <a:r>
              <a:rPr lang="en-GB" sz="2000" dirty="0" smtClean="0"/>
              <a:t>	193 (86.6%) reported studies were of primary research only, 30 (13.5%) of secondary research and three (1.4%) a mix of primary and secondary. </a:t>
            </a:r>
          </a:p>
          <a:p>
            <a:pPr>
              <a:buNone/>
            </a:pPr>
            <a:r>
              <a:rPr lang="en-GB" dirty="0" smtClean="0"/>
              <a:t/>
            </a:r>
            <a:br>
              <a:rPr lang="en-GB" dirty="0" smtClean="0"/>
            </a:br>
            <a:endParaRPr lang="en-GB" dirty="0"/>
          </a:p>
        </p:txBody>
      </p:sp>
      <p:graphicFrame>
        <p:nvGraphicFramePr>
          <p:cNvPr id="4" name="Chart 3"/>
          <p:cNvGraphicFramePr/>
          <p:nvPr/>
        </p:nvGraphicFramePr>
        <p:xfrm>
          <a:off x="2000232" y="2857496"/>
          <a:ext cx="5000660" cy="31718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rmAutofit fontScale="90000"/>
          </a:bodyPr>
          <a:lstStyle/>
          <a:p>
            <a:r>
              <a:rPr lang="en-GB" sz="3600" dirty="0" smtClean="0"/>
              <a:t/>
            </a:r>
            <a:br>
              <a:rPr lang="en-GB" sz="3600" dirty="0" smtClean="0"/>
            </a:br>
            <a:r>
              <a:rPr lang="en-GB" sz="3100" dirty="0" smtClean="0"/>
              <a:t>Systematic review of nursing research in Europe:</a:t>
            </a:r>
            <a:br>
              <a:rPr lang="en-GB" sz="3100" dirty="0" smtClean="0"/>
            </a:br>
            <a:r>
              <a:rPr lang="en-GB" sz="3600" i="1" dirty="0" smtClean="0"/>
              <a:t>223 published reports from 21 European countries</a:t>
            </a:r>
            <a:br>
              <a:rPr lang="en-GB" sz="3600" i="1" dirty="0" smtClean="0"/>
            </a:br>
            <a:endParaRPr lang="en-GB" sz="3600" i="1" dirty="0" smtClean="0"/>
          </a:p>
        </p:txBody>
      </p:sp>
      <p:sp>
        <p:nvSpPr>
          <p:cNvPr id="3" name="Content Placeholder 2"/>
          <p:cNvSpPr>
            <a:spLocks noGrp="1"/>
          </p:cNvSpPr>
          <p:nvPr>
            <p:ph idx="1"/>
          </p:nvPr>
        </p:nvSpPr>
        <p:spPr>
          <a:xfrm>
            <a:off x="500034" y="1785926"/>
            <a:ext cx="8229600" cy="4525963"/>
          </a:xfrm>
        </p:spPr>
        <p:txBody>
          <a:bodyPr>
            <a:normAutofit/>
          </a:bodyPr>
          <a:lstStyle/>
          <a:p>
            <a:r>
              <a:rPr lang="en-GB" sz="2800" dirty="0" smtClean="0"/>
              <a:t>Methodological description was often poor, misleading or even absent.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
            </a:r>
            <a:br>
              <a:rPr lang="en-GB" sz="2800" dirty="0" smtClean="0"/>
            </a:br>
            <a:r>
              <a:rPr lang="en-GB" sz="2800" dirty="0" smtClean="0"/>
              <a:t>Systematic review of nursing research in Europe:</a:t>
            </a:r>
            <a:br>
              <a:rPr lang="en-GB" sz="2800" dirty="0" smtClean="0"/>
            </a:br>
            <a:r>
              <a:rPr lang="en-GB" sz="3200" i="1" dirty="0" smtClean="0"/>
              <a:t>223 published reports from 21 European countries</a:t>
            </a:r>
            <a:r>
              <a:rPr lang="en-GB" sz="2800" dirty="0" smtClean="0"/>
              <a:t/>
            </a:r>
            <a:br>
              <a:rPr lang="en-GB" sz="2800" dirty="0" smtClean="0"/>
            </a:br>
            <a:endParaRPr lang="en-GB" sz="2800" dirty="0" smtClean="0"/>
          </a:p>
        </p:txBody>
      </p:sp>
      <p:sp>
        <p:nvSpPr>
          <p:cNvPr id="3" name="Content Placeholder 2"/>
          <p:cNvSpPr>
            <a:spLocks noGrp="1"/>
          </p:cNvSpPr>
          <p:nvPr>
            <p:ph idx="1"/>
          </p:nvPr>
        </p:nvSpPr>
        <p:spPr/>
        <p:txBody>
          <a:bodyPr>
            <a:normAutofit/>
          </a:bodyPr>
          <a:lstStyle/>
          <a:p>
            <a:r>
              <a:rPr lang="en-GB" sz="2000" dirty="0" smtClean="0"/>
              <a:t>One hundred (44.8%) articles reported observational studies, 87 (39.0%) qualitative studies. We found 26 (11.7%) articles reporting experimental studies, ten (4.5%) were randomised controlled trials. </a:t>
            </a:r>
          </a:p>
        </p:txBody>
      </p:sp>
      <p:graphicFrame>
        <p:nvGraphicFramePr>
          <p:cNvPr id="4" name="Chart 3"/>
          <p:cNvGraphicFramePr/>
          <p:nvPr/>
        </p:nvGraphicFramePr>
        <p:xfrm>
          <a:off x="1785918" y="2714620"/>
          <a:ext cx="5143536" cy="31432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1143000"/>
          </a:xfrm>
        </p:spPr>
        <p:txBody>
          <a:bodyPr>
            <a:noAutofit/>
          </a:bodyPr>
          <a:lstStyle/>
          <a:p>
            <a:r>
              <a:rPr lang="en-GB" sz="2800" dirty="0" smtClean="0"/>
              <a:t/>
            </a:r>
            <a:br>
              <a:rPr lang="en-GB" sz="2800" dirty="0" smtClean="0"/>
            </a:br>
            <a:r>
              <a:rPr lang="en-GB" sz="2800" dirty="0" smtClean="0"/>
              <a:t>Systematic review of nursing research in Europe:</a:t>
            </a:r>
            <a:br>
              <a:rPr lang="en-GB" sz="2800" dirty="0" smtClean="0"/>
            </a:br>
            <a:r>
              <a:rPr lang="en-GB" sz="3200" i="1" dirty="0" smtClean="0"/>
              <a:t>223 published reports from 21 European countries</a:t>
            </a:r>
            <a:r>
              <a:rPr lang="en-GB" sz="2800" dirty="0" smtClean="0"/>
              <a:t/>
            </a:r>
            <a:br>
              <a:rPr lang="en-GB" sz="2800" dirty="0" smtClean="0"/>
            </a:br>
            <a:endParaRPr lang="en-GB" sz="2800" dirty="0" smtClean="0"/>
          </a:p>
        </p:txBody>
      </p:sp>
      <p:sp>
        <p:nvSpPr>
          <p:cNvPr id="3" name="Content Placeholder 2"/>
          <p:cNvSpPr>
            <a:spLocks noGrp="1"/>
          </p:cNvSpPr>
          <p:nvPr>
            <p:ph idx="1"/>
          </p:nvPr>
        </p:nvSpPr>
        <p:spPr/>
        <p:txBody>
          <a:bodyPr>
            <a:normAutofit/>
          </a:bodyPr>
          <a:lstStyle/>
          <a:p>
            <a:pPr>
              <a:buNone/>
            </a:pPr>
            <a:r>
              <a:rPr lang="en-GB" dirty="0" smtClean="0"/>
              <a:t>	</a:t>
            </a:r>
            <a:r>
              <a:rPr lang="en-GB" sz="2800" dirty="0" smtClean="0"/>
              <a:t>Seventy-six (34.1%) articles reported studies into nursing interventions. </a:t>
            </a:r>
            <a:r>
              <a:rPr lang="en-GB" dirty="0" smtClean="0"/>
              <a:t/>
            </a:r>
            <a:br>
              <a:rPr lang="en-GB" dirty="0" smtClean="0"/>
            </a:br>
            <a:endParaRPr lang="en-GB" dirty="0"/>
          </a:p>
        </p:txBody>
      </p:sp>
      <p:graphicFrame>
        <p:nvGraphicFramePr>
          <p:cNvPr id="4" name="Chart 3"/>
          <p:cNvGraphicFramePr/>
          <p:nvPr/>
        </p:nvGraphicFramePr>
        <p:xfrm>
          <a:off x="1785918" y="3000372"/>
          <a:ext cx="4929222" cy="31003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dirty="0" smtClean="0"/>
              <a:t>	Presented in Oslo at the European Academy of Nursing Science winter scientific summit, January 2014. Publication to follow.</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572560" cy="1143000"/>
          </a:xfrm>
        </p:spPr>
        <p:txBody>
          <a:bodyPr>
            <a:normAutofit/>
          </a:bodyPr>
          <a:lstStyle/>
          <a:p>
            <a:r>
              <a:rPr lang="en-GB" sz="2700" dirty="0" smtClean="0"/>
              <a:t>What nurses say about a career in research:</a:t>
            </a:r>
            <a:br>
              <a:rPr lang="en-GB" sz="2700" dirty="0" smtClean="0"/>
            </a:br>
            <a:r>
              <a:rPr lang="en-GB" sz="2700" dirty="0" smtClean="0"/>
              <a:t>(taken from Global Research Nurses’ competition, 2013)</a:t>
            </a:r>
            <a:endParaRPr lang="en-GB" sz="2700" dirty="0"/>
          </a:p>
        </p:txBody>
      </p:sp>
      <p:sp>
        <p:nvSpPr>
          <p:cNvPr id="3" name="Content Placeholder 2"/>
          <p:cNvSpPr>
            <a:spLocks noGrp="1"/>
          </p:cNvSpPr>
          <p:nvPr>
            <p:ph idx="1"/>
          </p:nvPr>
        </p:nvSpPr>
        <p:spPr>
          <a:xfrm>
            <a:off x="428596" y="1357298"/>
            <a:ext cx="8258204" cy="4768865"/>
          </a:xfrm>
        </p:spPr>
        <p:txBody>
          <a:bodyPr>
            <a:normAutofit fontScale="40000" lnSpcReduction="20000"/>
          </a:bodyPr>
          <a:lstStyle/>
          <a:p>
            <a:pPr>
              <a:buNone/>
            </a:pPr>
            <a:endParaRPr lang="en-GB" dirty="0" smtClean="0"/>
          </a:p>
          <a:p>
            <a:pPr>
              <a:buNone/>
            </a:pPr>
            <a:r>
              <a:rPr lang="en-GB" sz="4500" b="1" u="sng" dirty="0" smtClean="0"/>
              <a:t>Skills that nurses have that are used in research</a:t>
            </a:r>
            <a:endParaRPr lang="en-GB" sz="4500" dirty="0" smtClean="0"/>
          </a:p>
          <a:p>
            <a:pPr>
              <a:buNone/>
            </a:pPr>
            <a:r>
              <a:rPr lang="en-GB" sz="4500" dirty="0" smtClean="0"/>
              <a:t> </a:t>
            </a:r>
          </a:p>
          <a:p>
            <a:r>
              <a:rPr lang="en-GB" sz="4500" dirty="0" smtClean="0"/>
              <a:t>Communication with participants (patients) and the research team (MDT)</a:t>
            </a:r>
          </a:p>
          <a:p>
            <a:r>
              <a:rPr lang="en-GB" sz="4500" dirty="0" smtClean="0"/>
              <a:t>Expertise in advocacy </a:t>
            </a:r>
          </a:p>
          <a:p>
            <a:r>
              <a:rPr lang="en-GB" sz="4500" dirty="0" smtClean="0"/>
              <a:t>Patient education skills</a:t>
            </a:r>
          </a:p>
          <a:p>
            <a:r>
              <a:rPr lang="en-GB" sz="4500" dirty="0" smtClean="0"/>
              <a:t>Clinical care of study participants, holistic care</a:t>
            </a:r>
          </a:p>
          <a:p>
            <a:r>
              <a:rPr lang="en-GB" sz="4500" dirty="0" smtClean="0"/>
              <a:t>Awareness of needs of participants</a:t>
            </a:r>
          </a:p>
          <a:p>
            <a:r>
              <a:rPr lang="en-GB" sz="4500" dirty="0" smtClean="0"/>
              <a:t>Rapport with participants, gain trust</a:t>
            </a:r>
          </a:p>
          <a:p>
            <a:r>
              <a:rPr lang="en-GB" sz="4500" dirty="0" smtClean="0"/>
              <a:t>Problem solving approach</a:t>
            </a:r>
          </a:p>
          <a:p>
            <a:r>
              <a:rPr lang="en-GB" sz="4500" dirty="0" smtClean="0"/>
              <a:t>Assessment skills</a:t>
            </a:r>
          </a:p>
          <a:p>
            <a:r>
              <a:rPr lang="en-GB" sz="4500" dirty="0" smtClean="0"/>
              <a:t>Documentation skills</a:t>
            </a:r>
          </a:p>
          <a:p>
            <a:r>
              <a:rPr lang="en-GB" sz="4500" dirty="0" smtClean="0"/>
              <a:t>Research management skills, understanding research process – SOPs, recruitment, retention, ensure compliance with protocols, support and safety of patients, IT skills, interpretation of lab results</a:t>
            </a:r>
          </a:p>
          <a:p>
            <a:endParaRPr lang="en-GB" sz="4500" dirty="0" smtClean="0"/>
          </a:p>
          <a:p>
            <a:pPr>
              <a:buNone/>
            </a:pPr>
            <a:r>
              <a:rPr lang="en-GB" sz="4500" b="1" i="1" dirty="0" smtClean="0"/>
              <a:t>“Gives clinical research a human face” Jean </a:t>
            </a:r>
            <a:r>
              <a:rPr lang="en-GB" sz="4500" b="1" i="1" dirty="0" err="1" smtClean="0"/>
              <a:t>Redi</a:t>
            </a:r>
            <a:r>
              <a:rPr lang="en-GB" sz="4500" b="1" i="1" dirty="0" smtClean="0"/>
              <a:t> </a:t>
            </a:r>
            <a:r>
              <a:rPr lang="en-GB" sz="4500" b="1" i="1" dirty="0" err="1" smtClean="0"/>
              <a:t>Briones</a:t>
            </a:r>
            <a:r>
              <a:rPr lang="en-GB" sz="4500" b="1" i="1" dirty="0" smtClean="0"/>
              <a:t> – Philippines.</a:t>
            </a:r>
            <a:endParaRPr lang="en-GB" sz="4500"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572560" cy="1143000"/>
          </a:xfrm>
        </p:spPr>
        <p:txBody>
          <a:bodyPr>
            <a:normAutofit fontScale="90000"/>
          </a:bodyPr>
          <a:lstStyle/>
          <a:p>
            <a:r>
              <a:rPr lang="en-GB" sz="3200" dirty="0" smtClean="0"/>
              <a:t/>
            </a:r>
            <a:br>
              <a:rPr lang="en-GB" sz="3200" dirty="0" smtClean="0"/>
            </a:br>
            <a:r>
              <a:rPr lang="en-GB" sz="2700" dirty="0" smtClean="0"/>
              <a:t>What nurses say about a career in research:</a:t>
            </a:r>
            <a:br>
              <a:rPr lang="en-GB" sz="2700" dirty="0" smtClean="0"/>
            </a:br>
            <a:r>
              <a:rPr lang="en-GB" sz="2700" dirty="0" smtClean="0"/>
              <a:t>(taken from Global Research Nurses’ competition, 2013)</a:t>
            </a:r>
            <a:endParaRPr lang="en-GB" sz="2700" dirty="0"/>
          </a:p>
        </p:txBody>
      </p:sp>
      <p:sp>
        <p:nvSpPr>
          <p:cNvPr id="3" name="Content Placeholder 2"/>
          <p:cNvSpPr>
            <a:spLocks noGrp="1"/>
          </p:cNvSpPr>
          <p:nvPr>
            <p:ph idx="1"/>
          </p:nvPr>
        </p:nvSpPr>
        <p:spPr>
          <a:xfrm>
            <a:off x="642910" y="2071678"/>
            <a:ext cx="8043890" cy="4054485"/>
          </a:xfrm>
        </p:spPr>
        <p:txBody>
          <a:bodyPr>
            <a:normAutofit/>
          </a:bodyPr>
          <a:lstStyle/>
          <a:p>
            <a:pPr>
              <a:buNone/>
            </a:pPr>
            <a:r>
              <a:rPr lang="en-GB" sz="1800" b="1" u="sng" dirty="0" smtClean="0"/>
              <a:t>Barriers faced by nurses doing research </a:t>
            </a:r>
            <a:endParaRPr lang="en-GB" sz="1800" dirty="0" smtClean="0"/>
          </a:p>
          <a:p>
            <a:r>
              <a:rPr lang="en-GB" sz="1800" dirty="0" smtClean="0"/>
              <a:t>Lack of motivation – research not seen as relevant</a:t>
            </a:r>
          </a:p>
          <a:p>
            <a:r>
              <a:rPr lang="en-GB" sz="1800" dirty="0" smtClean="0"/>
              <a:t>Lack of research skills</a:t>
            </a:r>
          </a:p>
          <a:p>
            <a:r>
              <a:rPr lang="en-GB" sz="1800" dirty="0" smtClean="0"/>
              <a:t>Lack of recognition of role</a:t>
            </a:r>
          </a:p>
          <a:p>
            <a:r>
              <a:rPr lang="en-GB" sz="1800" dirty="0" smtClean="0"/>
              <a:t>Role conflict</a:t>
            </a:r>
          </a:p>
          <a:p>
            <a:r>
              <a:rPr lang="en-GB" sz="1800" dirty="0" smtClean="0"/>
              <a:t>Lack of time – demands of workload</a:t>
            </a:r>
          </a:p>
          <a:p>
            <a:r>
              <a:rPr lang="en-GB" sz="1800" dirty="0" smtClean="0"/>
              <a:t>Lack of confidence</a:t>
            </a:r>
          </a:p>
          <a:p>
            <a:r>
              <a:rPr lang="en-GB" sz="1800" dirty="0" smtClean="0"/>
              <a:t>Gap between clinical and academic spheres within the profession</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572560" cy="1143000"/>
          </a:xfrm>
        </p:spPr>
        <p:txBody>
          <a:bodyPr>
            <a:normAutofit fontScale="90000"/>
          </a:bodyPr>
          <a:lstStyle/>
          <a:p>
            <a:r>
              <a:rPr lang="en-GB" sz="3200" dirty="0" smtClean="0"/>
              <a:t/>
            </a:r>
            <a:br>
              <a:rPr lang="en-GB" sz="3200" dirty="0" smtClean="0"/>
            </a:br>
            <a:r>
              <a:rPr lang="en-GB" sz="3200" dirty="0" smtClean="0"/>
              <a:t/>
            </a:r>
            <a:br>
              <a:rPr lang="en-GB" sz="3200" dirty="0" smtClean="0"/>
            </a:br>
            <a:r>
              <a:rPr lang="en-GB" sz="3200" dirty="0" smtClean="0"/>
              <a:t>What nurses say about a career in research:</a:t>
            </a:r>
            <a:br>
              <a:rPr lang="en-GB" sz="3200" dirty="0" smtClean="0"/>
            </a:br>
            <a:r>
              <a:rPr lang="en-GB" sz="3200" dirty="0" smtClean="0"/>
              <a:t>(taken from Global Research Nurses’ competition, 2013)</a:t>
            </a:r>
            <a:endParaRPr lang="en-GB" sz="3200" dirty="0"/>
          </a:p>
        </p:txBody>
      </p:sp>
      <p:sp>
        <p:nvSpPr>
          <p:cNvPr id="3" name="Content Placeholder 2"/>
          <p:cNvSpPr>
            <a:spLocks noGrp="1"/>
          </p:cNvSpPr>
          <p:nvPr>
            <p:ph idx="1"/>
          </p:nvPr>
        </p:nvSpPr>
        <p:spPr/>
        <p:txBody>
          <a:bodyPr>
            <a:normAutofit fontScale="55000" lnSpcReduction="20000"/>
          </a:bodyPr>
          <a:lstStyle/>
          <a:p>
            <a:pPr>
              <a:buNone/>
            </a:pPr>
            <a:endParaRPr lang="en-GB" dirty="0" smtClean="0"/>
          </a:p>
          <a:p>
            <a:pPr>
              <a:buNone/>
            </a:pPr>
            <a:r>
              <a:rPr lang="en-GB" b="1" u="sng" dirty="0" smtClean="0"/>
              <a:t>What nurses need in order to be more involved in research</a:t>
            </a:r>
            <a:endParaRPr lang="en-GB" dirty="0" smtClean="0"/>
          </a:p>
          <a:p>
            <a:pPr>
              <a:buNone/>
            </a:pPr>
            <a:endParaRPr lang="en-GB" dirty="0" smtClean="0"/>
          </a:p>
          <a:p>
            <a:r>
              <a:rPr lang="en-GB" dirty="0" smtClean="0"/>
              <a:t>Confidence</a:t>
            </a:r>
          </a:p>
          <a:p>
            <a:r>
              <a:rPr lang="en-GB" dirty="0" smtClean="0"/>
              <a:t>Mentoring</a:t>
            </a:r>
          </a:p>
          <a:p>
            <a:r>
              <a:rPr lang="en-GB" dirty="0" smtClean="0"/>
              <a:t>Support – academic training and professional support</a:t>
            </a:r>
          </a:p>
          <a:p>
            <a:r>
              <a:rPr lang="en-GB" dirty="0" smtClean="0"/>
              <a:t>Curriculum change</a:t>
            </a:r>
          </a:p>
          <a:p>
            <a:r>
              <a:rPr lang="en-GB" dirty="0" smtClean="0"/>
              <a:t>More autonomy</a:t>
            </a:r>
          </a:p>
          <a:p>
            <a:r>
              <a:rPr lang="en-GB" dirty="0" smtClean="0"/>
              <a:t>Pay and conditions, reduced clinical workload, more nurses</a:t>
            </a:r>
          </a:p>
          <a:p>
            <a:r>
              <a:rPr lang="en-GB" dirty="0" smtClean="0"/>
              <a:t>Resources</a:t>
            </a:r>
          </a:p>
          <a:p>
            <a:r>
              <a:rPr lang="en-GB" dirty="0" smtClean="0"/>
              <a:t>Inclusion in the whole of the research process - inclusion in reporting and disseminating results as well as managing the study day to day</a:t>
            </a:r>
          </a:p>
          <a:p>
            <a:r>
              <a:rPr lang="en-GB" dirty="0" smtClean="0"/>
              <a:t>Networking, sharing experiences</a:t>
            </a:r>
          </a:p>
          <a:p>
            <a:r>
              <a:rPr lang="en-GB" dirty="0" smtClean="0"/>
              <a:t>Reassurance</a:t>
            </a:r>
          </a:p>
          <a:p>
            <a:r>
              <a:rPr lang="en-GB" dirty="0" smtClean="0"/>
              <a:t>Need to recognise the need for research - motivation</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mn-lt"/>
              </a:rPr>
              <a:t>Clinical Research Nursing in UK</a:t>
            </a:r>
            <a:endParaRPr lang="en-GB" dirty="0"/>
          </a:p>
        </p:txBody>
      </p:sp>
      <p:sp>
        <p:nvSpPr>
          <p:cNvPr id="3" name="Content Placeholder 2"/>
          <p:cNvSpPr>
            <a:spLocks noGrp="1"/>
          </p:cNvSpPr>
          <p:nvPr>
            <p:ph idx="1"/>
          </p:nvPr>
        </p:nvSpPr>
        <p:spPr>
          <a:xfrm>
            <a:off x="500034" y="2857496"/>
            <a:ext cx="8229600" cy="4525963"/>
          </a:xfrm>
        </p:spPr>
        <p:txBody>
          <a:bodyPr>
            <a:normAutofit/>
          </a:bodyPr>
          <a:lstStyle/>
          <a:p>
            <a:pPr>
              <a:buNone/>
            </a:pPr>
            <a:r>
              <a:rPr lang="en-GB" sz="2400" dirty="0" smtClean="0"/>
              <a:t>Recommendations for nursing research careers published </a:t>
            </a:r>
          </a:p>
          <a:p>
            <a:pPr>
              <a:buNone/>
            </a:pPr>
            <a:r>
              <a:rPr lang="en-GB" sz="2400" dirty="0" smtClean="0"/>
              <a:t>by the UKCRC Subcommittee for Nurses in Clinical Research</a:t>
            </a:r>
            <a:endParaRPr lang="en-GB" sz="2400" b="1" dirty="0" smtClean="0"/>
          </a:p>
          <a:p>
            <a:r>
              <a:rPr lang="en-GB" sz="2400" dirty="0" smtClean="0"/>
              <a:t>A report was published recommending that a training and support structure should be put in place to enable nurses to work as researchers at different stages of their career.</a:t>
            </a:r>
          </a:p>
        </p:txBody>
      </p:sp>
      <p:pic>
        <p:nvPicPr>
          <p:cNvPr id="4" name="Picture 3" descr="ukcrn.png"/>
          <p:cNvPicPr>
            <a:picLocks noChangeAspect="1"/>
          </p:cNvPicPr>
          <p:nvPr/>
        </p:nvPicPr>
        <p:blipFill>
          <a:blip r:embed="rId2" cstate="print"/>
          <a:stretch>
            <a:fillRect/>
          </a:stretch>
        </p:blipFill>
        <p:spPr>
          <a:xfrm>
            <a:off x="500034" y="1142984"/>
            <a:ext cx="2419350" cy="1419225"/>
          </a:xfrm>
          <a:prstGeom prst="rect">
            <a:avLst/>
          </a:prstGeom>
        </p:spPr>
      </p:pic>
      <p:sp>
        <p:nvSpPr>
          <p:cNvPr id="5" name="Rectangle 4"/>
          <p:cNvSpPr/>
          <p:nvPr/>
        </p:nvSpPr>
        <p:spPr>
          <a:xfrm>
            <a:off x="4929190" y="1571612"/>
            <a:ext cx="4005259" cy="646331"/>
          </a:xfrm>
          <a:prstGeom prst="rect">
            <a:avLst/>
          </a:prstGeom>
        </p:spPr>
        <p:txBody>
          <a:bodyPr wrap="square">
            <a:spAutoFit/>
          </a:bodyPr>
          <a:lstStyle/>
          <a:p>
            <a:r>
              <a:rPr lang="en-GB" sz="3600" dirty="0" smtClean="0">
                <a:solidFill>
                  <a:prstClr val="black"/>
                </a:solidFill>
                <a:ea typeface="+mj-ea"/>
                <a:cs typeface="+mj-cs"/>
              </a:rPr>
              <a:t>1st August 2007</a:t>
            </a:r>
            <a:endParaRPr lang="en-GB"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Summary – </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467544" y="1700808"/>
            <a:ext cx="8229600" cy="4525963"/>
          </a:xfrm>
        </p:spPr>
        <p:txBody>
          <a:bodyPr/>
          <a:lstStyle/>
          <a:p>
            <a:r>
              <a:rPr lang="en-GB" dirty="0" smtClean="0"/>
              <a:t>Nurse recognise the need to use research findings to ensure quality care</a:t>
            </a:r>
          </a:p>
          <a:p>
            <a:r>
              <a:rPr lang="en-GB" dirty="0" smtClean="0"/>
              <a:t>Nurses want to be part of research</a:t>
            </a:r>
          </a:p>
          <a:p>
            <a:r>
              <a:rPr lang="en-GB" dirty="0" smtClean="0"/>
              <a:t>Opportunities exist for nurses in research</a:t>
            </a:r>
          </a:p>
          <a:p>
            <a:r>
              <a:rPr lang="en-GB" dirty="0" smtClean="0"/>
              <a:t>Nursing research must continue to provide evidence for practice</a:t>
            </a:r>
          </a:p>
          <a:p>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lnSpcReduction="10000"/>
          </a:bodyPr>
          <a:lstStyle/>
          <a:p>
            <a:pPr marL="0" indent="0">
              <a:lnSpc>
                <a:spcPct val="115000"/>
              </a:lnSpc>
              <a:spcBef>
                <a:spcPts val="0"/>
              </a:spcBef>
              <a:buNone/>
            </a:pPr>
            <a:r>
              <a:rPr lang="en-GB" sz="1400" u="sng" dirty="0">
                <a:ea typeface="Calibri"/>
                <a:cs typeface="Times New Roman"/>
              </a:rPr>
              <a:t>Culture, context and community: ethical considerations for global nursing research</a:t>
            </a:r>
            <a:endParaRPr lang="en-GB" sz="1400" dirty="0">
              <a:ea typeface="Calibri"/>
              <a:cs typeface="Times New Roman"/>
            </a:endParaRPr>
          </a:p>
          <a:p>
            <a:pPr marL="0" indent="0">
              <a:lnSpc>
                <a:spcPct val="115000"/>
              </a:lnSpc>
              <a:spcBef>
                <a:spcPts val="0"/>
              </a:spcBef>
              <a:buNone/>
            </a:pPr>
            <a:r>
              <a:rPr lang="en-GB" sz="1400" dirty="0" smtClean="0">
                <a:ea typeface="Calibri"/>
                <a:cs typeface="Times New Roman"/>
              </a:rPr>
              <a:t>J.N</a:t>
            </a:r>
            <a:r>
              <a:rPr lang="en-GB" sz="1400" dirty="0">
                <a:ea typeface="Calibri"/>
                <a:cs typeface="Times New Roman"/>
              </a:rPr>
              <a:t>. Harrowing </a:t>
            </a:r>
            <a:r>
              <a:rPr lang="en-GB" sz="1400" dirty="0" smtClean="0">
                <a:ea typeface="Calibri"/>
                <a:cs typeface="Times New Roman"/>
              </a:rPr>
              <a:t>RN, PhD,*,   </a:t>
            </a:r>
            <a:r>
              <a:rPr lang="en-GB" sz="1400" dirty="0">
                <a:ea typeface="Calibri"/>
                <a:cs typeface="Times New Roman"/>
              </a:rPr>
              <a:t>J. Mill </a:t>
            </a:r>
            <a:r>
              <a:rPr lang="en-GB" sz="1400" dirty="0" smtClean="0">
                <a:ea typeface="Calibri"/>
                <a:cs typeface="Times New Roman"/>
              </a:rPr>
              <a:t>RN, PhD,     </a:t>
            </a:r>
            <a:r>
              <a:rPr lang="en-GB" sz="1400" dirty="0">
                <a:ea typeface="Calibri"/>
                <a:cs typeface="Times New Roman"/>
              </a:rPr>
              <a:t>J. </a:t>
            </a:r>
            <a:r>
              <a:rPr lang="en-GB" sz="1400" dirty="0" err="1">
                <a:ea typeface="Calibri"/>
                <a:cs typeface="Times New Roman"/>
              </a:rPr>
              <a:t>Spiers</a:t>
            </a:r>
            <a:r>
              <a:rPr lang="en-GB" sz="1400" dirty="0">
                <a:ea typeface="Calibri"/>
                <a:cs typeface="Times New Roman"/>
              </a:rPr>
              <a:t> </a:t>
            </a:r>
            <a:r>
              <a:rPr lang="en-GB" sz="1400" dirty="0" smtClean="0">
                <a:ea typeface="Calibri"/>
                <a:cs typeface="Times New Roman"/>
              </a:rPr>
              <a:t>RN, PhD,  </a:t>
            </a:r>
            <a:r>
              <a:rPr lang="en-GB" sz="1400" dirty="0">
                <a:ea typeface="Calibri"/>
                <a:cs typeface="Times New Roman"/>
              </a:rPr>
              <a:t>J. </a:t>
            </a:r>
            <a:r>
              <a:rPr lang="en-GB" sz="1400" dirty="0" err="1">
                <a:ea typeface="Calibri"/>
                <a:cs typeface="Times New Roman"/>
              </a:rPr>
              <a:t>Kulig</a:t>
            </a:r>
            <a:r>
              <a:rPr lang="en-GB" sz="1400" dirty="0">
                <a:ea typeface="Calibri"/>
                <a:cs typeface="Times New Roman"/>
              </a:rPr>
              <a:t> </a:t>
            </a:r>
            <a:r>
              <a:rPr lang="en-GB" sz="1400" dirty="0" smtClean="0">
                <a:ea typeface="Calibri"/>
                <a:cs typeface="Times New Roman"/>
              </a:rPr>
              <a:t>RN, DNSC,     </a:t>
            </a:r>
            <a:r>
              <a:rPr lang="en-GB" sz="1400" dirty="0">
                <a:ea typeface="Calibri"/>
                <a:cs typeface="Times New Roman"/>
              </a:rPr>
              <a:t>W. </a:t>
            </a:r>
            <a:r>
              <a:rPr lang="en-GB" sz="1400" dirty="0" err="1">
                <a:ea typeface="Calibri"/>
                <a:cs typeface="Times New Roman"/>
              </a:rPr>
              <a:t>Kipp</a:t>
            </a:r>
            <a:r>
              <a:rPr lang="en-GB" sz="1400" dirty="0">
                <a:ea typeface="Calibri"/>
                <a:cs typeface="Times New Roman"/>
              </a:rPr>
              <a:t> </a:t>
            </a:r>
            <a:r>
              <a:rPr lang="en-GB" sz="1400" dirty="0" smtClean="0">
                <a:ea typeface="Calibri"/>
                <a:cs typeface="Times New Roman"/>
              </a:rPr>
              <a:t>MD</a:t>
            </a:r>
          </a:p>
          <a:p>
            <a:pPr marL="0" indent="0">
              <a:lnSpc>
                <a:spcPct val="115000"/>
              </a:lnSpc>
              <a:spcBef>
                <a:spcPts val="0"/>
              </a:spcBef>
              <a:buNone/>
            </a:pPr>
            <a:r>
              <a:rPr lang="en-GB" sz="1400" dirty="0" smtClean="0">
                <a:ea typeface="Calibri"/>
                <a:cs typeface="Times New Roman"/>
              </a:rPr>
              <a:t>International </a:t>
            </a:r>
            <a:r>
              <a:rPr lang="en-GB" sz="1400" dirty="0">
                <a:ea typeface="Calibri"/>
                <a:cs typeface="Times New Roman"/>
              </a:rPr>
              <a:t>Nursing </a:t>
            </a:r>
            <a:r>
              <a:rPr lang="en-GB" sz="1400" dirty="0" smtClean="0">
                <a:ea typeface="Calibri"/>
                <a:cs typeface="Times New Roman"/>
              </a:rPr>
              <a:t>Review, Volume </a:t>
            </a:r>
            <a:r>
              <a:rPr lang="en-GB" sz="1400" dirty="0">
                <a:ea typeface="Calibri"/>
                <a:cs typeface="Times New Roman"/>
              </a:rPr>
              <a:t>57, Issue 1, pages 70–77, March 2010</a:t>
            </a:r>
          </a:p>
          <a:p>
            <a:pPr marL="0" indent="0">
              <a:lnSpc>
                <a:spcPct val="115000"/>
              </a:lnSpc>
              <a:spcBef>
                <a:spcPts val="0"/>
              </a:spcBef>
              <a:buNone/>
            </a:pPr>
            <a:r>
              <a:rPr lang="en-GB" sz="1400" u="sng" dirty="0">
                <a:solidFill>
                  <a:srgbClr val="0000FF"/>
                </a:solidFill>
                <a:ea typeface="Calibri"/>
                <a:cs typeface="Times New Roman"/>
                <a:hlinkClick r:id="rId2"/>
              </a:rPr>
              <a:t>http://onlinelibrary.wiley.com/doi/10.1111/j.1466-7657.2009.00766.x/full</a:t>
            </a:r>
            <a:endParaRPr lang="en-GB" sz="1400" dirty="0">
              <a:ea typeface="Calibri"/>
              <a:cs typeface="Times New Roman"/>
            </a:endParaRPr>
          </a:p>
          <a:p>
            <a:pPr marL="0" indent="0">
              <a:lnSpc>
                <a:spcPct val="115000"/>
              </a:lnSpc>
              <a:spcAft>
                <a:spcPts val="1000"/>
              </a:spcAft>
              <a:buNone/>
            </a:pPr>
            <a:r>
              <a:rPr lang="en-GB" sz="1400" dirty="0">
                <a:ea typeface="Calibri"/>
                <a:cs typeface="Times New Roman"/>
              </a:rPr>
              <a:t> </a:t>
            </a:r>
            <a:endParaRPr lang="en-GB" sz="1400" u="sng" dirty="0" smtClean="0">
              <a:ea typeface="Calibri"/>
              <a:cs typeface="Times New Roman"/>
            </a:endParaRPr>
          </a:p>
          <a:p>
            <a:pPr marL="0" indent="0">
              <a:lnSpc>
                <a:spcPct val="115000"/>
              </a:lnSpc>
              <a:spcBef>
                <a:spcPts val="0"/>
              </a:spcBef>
              <a:buNone/>
            </a:pPr>
            <a:r>
              <a:rPr lang="en-GB" sz="1400" u="sng" dirty="0" smtClean="0">
                <a:ea typeface="Calibri"/>
                <a:cs typeface="Times New Roman"/>
              </a:rPr>
              <a:t>The Role of the Research Nurse in Hospital Based Oncology Trials</a:t>
            </a:r>
          </a:p>
          <a:p>
            <a:pPr marL="0" indent="0">
              <a:lnSpc>
                <a:spcPct val="115000"/>
              </a:lnSpc>
              <a:spcBef>
                <a:spcPts val="0"/>
              </a:spcBef>
              <a:buNone/>
            </a:pPr>
            <a:r>
              <a:rPr lang="en-GB" sz="1400" dirty="0" smtClean="0">
                <a:ea typeface="Calibri"/>
                <a:cs typeface="Times New Roman"/>
              </a:rPr>
              <a:t>Kathleen Mais</a:t>
            </a:r>
          </a:p>
          <a:p>
            <a:pPr marL="0" indent="0">
              <a:lnSpc>
                <a:spcPct val="115000"/>
              </a:lnSpc>
              <a:spcBef>
                <a:spcPts val="0"/>
              </a:spcBef>
              <a:buNone/>
            </a:pPr>
            <a:r>
              <a:rPr lang="en-GB" sz="1400" dirty="0" smtClean="0">
                <a:ea typeface="Calibri"/>
                <a:cs typeface="Times New Roman"/>
              </a:rPr>
              <a:t>Oncology News, </a:t>
            </a:r>
            <a:r>
              <a:rPr lang="en-GB" sz="1400" dirty="0" err="1" smtClean="0">
                <a:ea typeface="Calibri"/>
                <a:cs typeface="Times New Roman"/>
              </a:rPr>
              <a:t>Vol</a:t>
            </a:r>
            <a:r>
              <a:rPr lang="en-GB" sz="1400" dirty="0" smtClean="0">
                <a:ea typeface="Calibri"/>
                <a:cs typeface="Times New Roman"/>
              </a:rPr>
              <a:t> 1, 3 Oct – Nov 2006</a:t>
            </a:r>
          </a:p>
          <a:p>
            <a:pPr marL="0" indent="0">
              <a:lnSpc>
                <a:spcPct val="115000"/>
              </a:lnSpc>
              <a:spcBef>
                <a:spcPts val="0"/>
              </a:spcBef>
              <a:buNone/>
            </a:pPr>
            <a:r>
              <a:rPr lang="en-GB" sz="1400" dirty="0">
                <a:ea typeface="Calibri"/>
                <a:cs typeface="Times New Roman"/>
                <a:hlinkClick r:id="rId3"/>
              </a:rPr>
              <a:t>http://www.oncologynews.biz/pdf/oct_nov/ON_ON06_19.pdf</a:t>
            </a:r>
            <a:endParaRPr lang="en-GB" sz="1400" dirty="0">
              <a:ea typeface="Calibri"/>
              <a:cs typeface="Times New Roman"/>
            </a:endParaRPr>
          </a:p>
          <a:p>
            <a:pPr marL="0" indent="0">
              <a:lnSpc>
                <a:spcPct val="115000"/>
              </a:lnSpc>
              <a:spcAft>
                <a:spcPts val="1000"/>
              </a:spcAft>
              <a:buNone/>
            </a:pPr>
            <a:endParaRPr lang="en-GB" sz="1400" dirty="0">
              <a:ea typeface="Calibri"/>
              <a:cs typeface="Times New Roman"/>
            </a:endParaRPr>
          </a:p>
          <a:p>
            <a:pPr marL="0" indent="0">
              <a:lnSpc>
                <a:spcPct val="115000"/>
              </a:lnSpc>
              <a:spcBef>
                <a:spcPts val="0"/>
              </a:spcBef>
              <a:buNone/>
            </a:pPr>
            <a:r>
              <a:rPr lang="en-GB" sz="1400" u="sng" dirty="0" smtClean="0">
                <a:ea typeface="Calibri"/>
                <a:cs typeface="Times New Roman"/>
              </a:rPr>
              <a:t>Forms </a:t>
            </a:r>
            <a:r>
              <a:rPr lang="en-GB" sz="1400" u="sng" dirty="0">
                <a:ea typeface="Calibri"/>
                <a:cs typeface="Times New Roman"/>
              </a:rPr>
              <a:t>of benefit sharing in global health research undertaken in resource poor settings: a qualitative study of stakeholders' views in Kenya</a:t>
            </a:r>
            <a:endParaRPr lang="en-GB" sz="1400" dirty="0">
              <a:ea typeface="Calibri"/>
              <a:cs typeface="Times New Roman"/>
            </a:endParaRPr>
          </a:p>
          <a:p>
            <a:pPr marL="0" indent="0">
              <a:lnSpc>
                <a:spcPct val="115000"/>
              </a:lnSpc>
              <a:spcBef>
                <a:spcPts val="0"/>
              </a:spcBef>
              <a:buNone/>
            </a:pPr>
            <a:r>
              <a:rPr lang="en-GB" sz="1400" dirty="0">
                <a:ea typeface="Calibri"/>
                <a:cs typeface="Times New Roman"/>
              </a:rPr>
              <a:t>Geoffrey M </a:t>
            </a:r>
            <a:r>
              <a:rPr lang="en-GB" sz="1400" dirty="0" err="1" smtClean="0">
                <a:ea typeface="Calibri"/>
                <a:cs typeface="Times New Roman"/>
              </a:rPr>
              <a:t>Lairumbi</a:t>
            </a:r>
            <a:r>
              <a:rPr lang="en-GB" sz="1400" dirty="0" smtClean="0">
                <a:ea typeface="Calibri"/>
                <a:cs typeface="Times New Roman"/>
              </a:rPr>
              <a:t>, </a:t>
            </a:r>
            <a:r>
              <a:rPr lang="en-GB" sz="1400" dirty="0">
                <a:ea typeface="Calibri"/>
                <a:cs typeface="Times New Roman"/>
              </a:rPr>
              <a:t>Michael </a:t>
            </a:r>
            <a:r>
              <a:rPr lang="en-GB" sz="1400" dirty="0" smtClean="0">
                <a:ea typeface="Calibri"/>
                <a:cs typeface="Times New Roman"/>
              </a:rPr>
              <a:t>Parker, </a:t>
            </a:r>
            <a:r>
              <a:rPr lang="en-GB" sz="1400" dirty="0">
                <a:ea typeface="Calibri"/>
                <a:cs typeface="Times New Roman"/>
              </a:rPr>
              <a:t>Raymond </a:t>
            </a:r>
            <a:r>
              <a:rPr lang="en-GB" sz="1400" dirty="0" smtClean="0">
                <a:ea typeface="Calibri"/>
                <a:cs typeface="Times New Roman"/>
              </a:rPr>
              <a:t>Fitzpatrick, </a:t>
            </a:r>
            <a:r>
              <a:rPr lang="en-GB" sz="1400" dirty="0">
                <a:ea typeface="Calibri"/>
                <a:cs typeface="Times New Roman"/>
              </a:rPr>
              <a:t>and Michael C </a:t>
            </a:r>
            <a:r>
              <a:rPr lang="en-GB" sz="1400" dirty="0" smtClean="0">
                <a:ea typeface="Calibri"/>
                <a:cs typeface="Times New Roman"/>
              </a:rPr>
              <a:t>English</a:t>
            </a:r>
            <a:endParaRPr lang="en-GB" sz="1400" dirty="0">
              <a:ea typeface="Calibri"/>
              <a:cs typeface="Times New Roman"/>
            </a:endParaRPr>
          </a:p>
          <a:p>
            <a:pPr marL="0" indent="0">
              <a:lnSpc>
                <a:spcPct val="115000"/>
              </a:lnSpc>
              <a:spcBef>
                <a:spcPts val="0"/>
              </a:spcBef>
              <a:buNone/>
            </a:pPr>
            <a:r>
              <a:rPr lang="en-GB" sz="1400" dirty="0">
                <a:ea typeface="Calibri"/>
                <a:cs typeface="Times New Roman"/>
              </a:rPr>
              <a:t>Bio-med </a:t>
            </a:r>
            <a:r>
              <a:rPr lang="en-GB" sz="1400" dirty="0" smtClean="0">
                <a:ea typeface="Calibri"/>
                <a:cs typeface="Times New Roman"/>
              </a:rPr>
              <a:t>Central; </a:t>
            </a:r>
            <a:r>
              <a:rPr lang="en-GB" sz="1400" u="sng" dirty="0" smtClean="0">
                <a:solidFill>
                  <a:srgbClr val="0000FF"/>
                </a:solidFill>
                <a:ea typeface="Calibri"/>
                <a:cs typeface="Times New Roman"/>
                <a:hlinkClick r:id="rId4"/>
              </a:rPr>
              <a:t>http</a:t>
            </a:r>
            <a:r>
              <a:rPr lang="en-GB" sz="1400" u="sng" dirty="0">
                <a:solidFill>
                  <a:srgbClr val="0000FF"/>
                </a:solidFill>
                <a:ea typeface="Calibri"/>
                <a:cs typeface="Times New Roman"/>
                <a:hlinkClick r:id="rId4"/>
              </a:rPr>
              <a:t>://</a:t>
            </a:r>
            <a:r>
              <a:rPr lang="en-GB" sz="1400" u="sng" dirty="0" smtClean="0">
                <a:solidFill>
                  <a:srgbClr val="0000FF"/>
                </a:solidFill>
                <a:ea typeface="Calibri"/>
                <a:cs typeface="Times New Roman"/>
                <a:hlinkClick r:id="rId4"/>
              </a:rPr>
              <a:t>www.peh-med.com/content/7/1/7</a:t>
            </a:r>
            <a:endParaRPr lang="en-GB" sz="1400" u="sng" dirty="0" smtClean="0">
              <a:solidFill>
                <a:srgbClr val="0000FF"/>
              </a:solidFill>
              <a:ea typeface="Calibri"/>
              <a:cs typeface="Times New Roman"/>
            </a:endParaRPr>
          </a:p>
          <a:p>
            <a:pPr marL="0" indent="0">
              <a:lnSpc>
                <a:spcPct val="115000"/>
              </a:lnSpc>
              <a:spcAft>
                <a:spcPts val="1000"/>
              </a:spcAft>
              <a:buNone/>
            </a:pPr>
            <a:endParaRPr lang="en-GB" sz="1400" dirty="0" smtClean="0">
              <a:ea typeface="Calibri"/>
              <a:cs typeface="Times New Roman"/>
              <a:hlinkClick r:id="rId3"/>
            </a:endParaRPr>
          </a:p>
          <a:p>
            <a:pPr marL="0" indent="0">
              <a:lnSpc>
                <a:spcPct val="115000"/>
              </a:lnSpc>
              <a:spcAft>
                <a:spcPts val="1000"/>
              </a:spcAft>
              <a:buNone/>
            </a:pPr>
            <a:r>
              <a:rPr lang="en-GB" sz="1400" dirty="0" smtClean="0">
                <a:ea typeface="Calibri"/>
                <a:cs typeface="Times New Roman"/>
                <a:hlinkClick r:id="rId3"/>
              </a:rPr>
              <a:t>T</a:t>
            </a:r>
          </a:p>
          <a:p>
            <a:pPr marL="0" indent="0">
              <a:lnSpc>
                <a:spcPct val="115000"/>
              </a:lnSpc>
              <a:spcAft>
                <a:spcPts val="1000"/>
              </a:spcAft>
              <a:buNone/>
            </a:pPr>
            <a:endParaRPr lang="en-GB" sz="1400" dirty="0">
              <a:ea typeface="Calibri"/>
              <a:cs typeface="Times New Roman"/>
              <a:hlinkClick r:id="rId3"/>
            </a:endParaRPr>
          </a:p>
          <a:p>
            <a:pPr marL="0" indent="0">
              <a:lnSpc>
                <a:spcPct val="115000"/>
              </a:lnSpc>
              <a:spcAft>
                <a:spcPts val="1000"/>
              </a:spcAft>
              <a:buNone/>
            </a:pPr>
            <a:endParaRPr lang="en-GB" sz="1400" dirty="0">
              <a:ea typeface="Calibri"/>
              <a:cs typeface="Times New Roman"/>
            </a:endParaRPr>
          </a:p>
          <a:p>
            <a:endParaRPr lang="en-GB" sz="1400" dirty="0"/>
          </a:p>
        </p:txBody>
      </p:sp>
    </p:spTree>
    <p:extLst>
      <p:ext uri="{BB962C8B-B14F-4D97-AF65-F5344CB8AC3E}">
        <p14:creationId xmlns:p14="http://schemas.microsoft.com/office/powerpoint/2010/main" xmlns="" val="153470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COMPETENCY FRAMEWORK FOR CLINICAL RESEARCH NURSES</a:t>
            </a:r>
            <a:endParaRPr lang="en-GB" dirty="0"/>
          </a:p>
        </p:txBody>
      </p:sp>
      <p:sp>
        <p:nvSpPr>
          <p:cNvPr id="3" name="Subtitle 2"/>
          <p:cNvSpPr>
            <a:spLocks noGrp="1"/>
          </p:cNvSpPr>
          <p:nvPr>
            <p:ph type="subTitle" idx="1"/>
          </p:nvPr>
        </p:nvSpPr>
        <p:spPr/>
        <p:txBody>
          <a:bodyPr/>
          <a:lstStyle/>
          <a:p>
            <a:r>
              <a:rPr lang="en-GB" dirty="0" smtClean="0"/>
              <a:t>NHS Competency Framework 2006, reviewed 2011</a:t>
            </a:r>
            <a:endParaRPr lang="en-GB" dirty="0"/>
          </a:p>
        </p:txBody>
      </p:sp>
    </p:spTree>
    <p:extLst>
      <p:ext uri="{BB962C8B-B14F-4D97-AF65-F5344CB8AC3E}">
        <p14:creationId xmlns:p14="http://schemas.microsoft.com/office/powerpoint/2010/main" xmlns="" val="2240742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1052736"/>
            <a:ext cx="4906888" cy="1224136"/>
          </a:xfrm>
        </p:spPr>
        <p:txBody>
          <a:bodyPr>
            <a:normAutofit fontScale="90000"/>
          </a:bodyPr>
          <a:lstStyle/>
          <a:p>
            <a:r>
              <a:rPr lang="en-GB" dirty="0" smtClean="0"/>
              <a:t>Royal College of Nursing, UK</a:t>
            </a:r>
            <a:endParaRPr lang="en-GB" dirty="0"/>
          </a:p>
        </p:txBody>
      </p:sp>
      <p:sp>
        <p:nvSpPr>
          <p:cNvPr id="3" name="Content Placeholder 2"/>
          <p:cNvSpPr>
            <a:spLocks noGrp="1"/>
          </p:cNvSpPr>
          <p:nvPr>
            <p:ph idx="1"/>
          </p:nvPr>
        </p:nvSpPr>
        <p:spPr>
          <a:xfrm>
            <a:off x="539552" y="2636912"/>
            <a:ext cx="8147248" cy="3489251"/>
          </a:xfrm>
        </p:spPr>
        <p:txBody>
          <a:bodyPr>
            <a:normAutofit/>
          </a:bodyPr>
          <a:lstStyle/>
          <a:p>
            <a:pPr>
              <a:buNone/>
            </a:pPr>
            <a:r>
              <a:rPr lang="en-GB" b="1" dirty="0" smtClean="0"/>
              <a:t/>
            </a:r>
            <a:br>
              <a:rPr lang="en-GB" b="1" dirty="0" smtClean="0"/>
            </a:br>
            <a:r>
              <a:rPr lang="en-GB" sz="2400" dirty="0" smtClean="0"/>
              <a:t>The RCN Research &amp; Development Governance Group have sponsored an RCN Research Society project:</a:t>
            </a:r>
          </a:p>
          <a:p>
            <a:pPr>
              <a:buNone/>
            </a:pPr>
            <a:r>
              <a:rPr lang="en-GB" b="1" dirty="0" smtClean="0"/>
              <a:t>	</a:t>
            </a:r>
            <a:r>
              <a:rPr lang="en-GB" sz="2800" b="1" dirty="0" smtClean="0"/>
              <a:t>‘Capitalising on the contribution of nurses in clinical research’</a:t>
            </a:r>
            <a:endParaRPr lang="en-GB" sz="2800" dirty="0" smtClean="0"/>
          </a:p>
        </p:txBody>
      </p:sp>
      <p:sp>
        <p:nvSpPr>
          <p:cNvPr id="7170" name="AutoShape 2" descr="data:image/jpeg;base64,/9j/4AAQSkZJRgABAQAAAQABAAD/2wCEAAkGBhASERQUDxQUFBQUFBcUFRYVFRUVFxQWFBcYGhcUFBYdHSYhHx4lGhQXIS8gIycpLSwsFh4xNTAqNScrLCkBCQoKDgwOGQ8PGSwlHyUyMS40NS41NSwpLCk1KTUxLy0pLzQsNCo0LDUsLSkvKS8qLC0sLCwpLC8sLCwtLCksLP/AABEIAF4A8AMBIgACEQEDEQH/xAAcAAACAgMBAQAAAAAAAAAAAAAABgUHAQMECAL/xABIEAACAQMBBAQJBwcMAwAAAAABAgMABBEFBhIhMRMiQVEHFDIzNGFxgbJCcnN0kbPDFjVSk6HB0RcjJENUYoKDkrHC0hUl8P/EABsBAAEFAQEAAAAAAAAAAAAAAAABAgMEBQYH/8QANBEAAQMCAgcFCAIDAAAAAAAAAQACEQMhMVEEBRITQXGhYYHB0fAUIjI0QlKRsRVyM8Lh/9oADAMBAAIRAxEAPwC4jr9p23EP62P+NY/KC0/tEH62P+NeZ73zj/Pf4jWmtYauH3LLOnH7V6e/KC0/tEH62P8AjR+UFp/aIP1sf8a8w0Zpf44fcj28/avVoNBpL8Fe03jVoI3OZbfCN3sn9W32DHtWnQ1lvYWOLTwWix4e0OCSNqPCQtpcdCsXSbuOkJbdxnjhRg5ODSh4RNcea4jKOwi6GORFyRjpBkkgdvZ7q4vCF+cZ/avwLXJtJ5Vv9Ug+GoSV3mg6DRpbqo0XLb/gKwtK28jt7G2a6LySOrYCjLEIxXeYkjux68U36Rq0VzEssJyjcsjBBHMEd4qjdZ8xZ/V2+/lpj0bbB7HTYhEqs8s0xBbO6qqVycDmcsP20oKoaXqhrmbdH4y4jsiT+oVug0Uv7FbTG9ty7KFdHKOBndJwCCueOCCOFMFOXM1aTqTyx+IRRRRQo0UUUUIRRRRQhFFFFCEUUUUIRRRRQhFFFFCEUUUUIRRRRQheV73zj/Pf4jWmt175x/nv8RrTXVDBc2cUUUUUqRMGw+0hsrxJT5s9SUf3G5n3HDe6vRaOCAQcgjII7Qe0V5Uq8fBJtN4xa9BIcyW+FGebRHyD7vJ9w76y9PoyBUHetHQqsHYKSPCF+cZ/avwLXJtJ5Vv9Ug+GuvwhfnGf2r8C1ybSeVb/AFSD4axCvWtG/wAdD+vgFjWfMWf1dvv5azf+hWvz7n4o6xrPmLL6u338tZvx/QrT59z8UdInt+j+zv8AZWD4H/RZvp/w0p+pB8D/AKLN9P8AhpT8KkGC4fWnzdTn4IooopVnIooooQiiiihCKKKKEIooooQiiiihCKKKKEIooooQiiiihC8r3vnH+e/xGtNbr3zj/Pf4jWmuqGC5s4orosbGSZwkS7zHPDIGAOJJJ4AAZJJrnqd2TO800Q8uaBkj9bKyvuD1sEI9eRUdV5YwuHBTaNSbVrMpuMAkCcrrTdbNSqjOjxTBBl+icsUHLeYEAlc/KGQK+tkNoGsruOYZ3Qd2QD5UbeUPdzHrArfp96YpFcAHB4qeTqRhkb1MpIPtrh1/TRDL/NkmJwJIieZjbOAfWCCp9amqOi6T7QCx+Pgt/Xepv41zKlIktOeIKZtvZA1/MynIbcZSORDIpBHqINc+0nlW/wBUg+GuW3m8YtAf621wjd7QMeo3+Bjun1Mlc09wz43yTuqEXPYq8l91Y9amaby0rvdVV26Vo1KqzgIPPBSOs+Ys/q7ffy19ah6FafPufjSoyW4dgoYkhF3VB+SMk4HvJNEly5VUJJVN4qOxS+C2PaQPsqJaApEbPYSfzPmrT8D/AKLN9P8AhpT8KQfA/wCizfT/AIaU/CpBguC1r83U5+CVdS2ykS+FnFb9JI0fSKxlVFIwSc9U45Gtmn7ZZuxaXULW87Lvp11kSQcfJYY7jzHYaWdodQ6DXo5ejkkC2hJWMAtjD5IBI5V3bMhdSvBqOQscKmGKLOXB45eXsHlkgDvFXTTaG7RFox7Vhio4ugG89E+5o3qU4dRmvbu5hilaCC1Kxs0e70ksrZJ6zA7qrjsGSTzqOTUr2G9k0+Sdn6aEyWs7KnSIwB6r8MMMqez/AH4QiiTxvj3KY1Rl2J9zRmknZ/auR9JmmnYie3WVJDgZEiA7pxjGeK1021jqkgtRLPuR9Dv3LqFWZpTx6MdUhVGQMjuPqpDSIJk4IFQGICaLpyEYrjIU4zxGQDjI9tQewmuS3dkk827vszg7o3RhWIGBk91RGzesytd31sZzcQxRho3bdLAkYZS6gA4P+1b/AATfmuH50nxmnup7DDOY6gpjam08R2/tTe0G0kNmimTeZ5G3Y4kGXkb9FR+81Hy61qYQuLBCAM7njQ6THs6Pdz6t6oAy9LtGFk4iCA9GD2EoCSPX1yfcKsTFI4CmBaZEpWkvm8RZaNOu+kijkKld9FfdPNd5QcH2ZrozSxretStexWNu3Rs8ZlllwGZIxkBUB4bxI5kHAqM1nULrTbi3Zp5J7WeQROJQpeNm5Mrqo4czgj5JpBSJ5m6cagHcpHTteuJNRvLZim5DGjR4Xjl8eUc8cZ9Vb9gtdmu7MTT7u+XdTujAAVsDAyai9E/Pd/8AQw/8agtn9pDZaIJIwGke4kjiB4jfZzxI7cAE47amdSDhDRf3eoUIqbJkm3vftWnmjNV5ealewmBrZ7y6kLqJ43tnSJlI6zJmNdzB5YPbUjHqE11qN1bGWSBLdE3BEVV3L85CxByBkcOXHjUW5IvKlFYG0JyzRvVWGn7ZXUNjcXM8rTus7W0AKoI3IIxIN1QTybtPKuq+1O+iWGS3e8uZy69NE1q6wsp8rczGu5g8AQTTvZ3TEpu/bEwqikiDXBU8mlIPvfFfWt2aw3M8SZ3Y5ZEXPPCMQM+vhWV9J/z/AMSt+1fp139Ym+8at4H3gOxYpFie1fG0enJBcyxR5KoQBvEE8UU8SAO0196vai2mj6FmBEUEwOeId41ckHHYx4eyt+3Hp8/zl+7Sja/z8f1S1+4SmtJIbPEeSe4AbUZqR1y2z0Vwq7qXSdKAOSvnEqj1b+SPUwrSiLcQdA7KroxeBnIVet5yFmPBQ2AwJ4BgeW9T/puz/jegwKozIiM8fzg79X3jh9lVliudc40apLOBXqGgmnrbV+5rYgAHPsPrtXdpumPaLM1wUDPC0SRB0dmL467bpICgAnieJxgVw1is02tWdWdtOWlqzVtPV9LdUyTJm6KxWaxUK01bHgf9Fm+n/DSn4UheB8f0Wb6f8NKfakGC861p83U5+Cr67z+UUJ3W3RblC26d3eKOQM8u2ubVLGXSr7xq2RntLg4njQFujbnvBR7SR/iHaKsrFYxVkV8LWiOax9zje8yq50HUUsb668YJW3vGWeCcg9GSckqzY6p6/I48mpK3t/HNVS7jB8Xt4TGshBAlkctno881AbyuWeWadMVFa3tLbWm74y5Xfzu4SR87uMjKqePEcKN4XH3RciPXcjdhoubTKRp9McavLaKP5i6aK8k9QiJZh7GcAGu3bHVQuoRRXxdbExFuqH3JZePCUrxIH6PLlmp7Zy0aWaW9lQoZgscKOMOkCcQWHYzsSxHYAtMZUU51WHCRgI74TW0paYznuVc7NSKdRvnjjaKJrZOiBjMYKKAN5VwMA8wOeDUt4KlI02MMCpDSAgggjrk8j7acMUYpj6u0IjLoE9lLZMzn1VdbdaNdQXsWpWSGQoAsyAEkgDGcDiQVODjlgGpCx8KtrKAFiuTKf6pYizZ7gQce/hTrijdFG9BaA4TCN2QSWnFV3q7zW2pW9/PGywyQ9DNu/wA50BOd3fKjlxXiO0N6s9e0kianJaw2p6REnWeaVclERAerv8t5s43Rx4caecUBRRvsDFwjdYibFJGjZGs37EEL0MeCVIB3QucHGDili00OefQ06FG6aC6aYIVIZsE8ADzOGz68Vb2KMU4aQRgMugTTQBxOfVKOk+EW3uNxEjnM7EBohG2UPyiznqhR3k0t7R3ajU3N9bSvGiDoja+UYzza4KEORnACkgc+BzVnTg7p3PKwcZ5Zxwz76rrYnbCG3R4r8SxXZlZpWaKRmmYngcqCeA4AcsAY4U6lF3Mb1um1Js1zvJZ2gmttS09otLx0luyyrAF6NwEyCAnsJ5Z4+2pjSPCPBMETo5/GDhWhETZDcMkseAUHjkkYFZ0bRGk1F78xtChiESKw3XkPypZF+SMAAA8e04pvxTXuYBsxPHHA8R2pWNcTtTHiF5gX0n/P/ErdtUf6bdfWJvvGr4SFvGwuDveMbuO3PS4xjvzX1tN6ZdfWJvvGrdHxDksc/Cea6dt/T5/nL92lG1/n4/qtr9wlY22Ob+f5y/AlZ2v8/H9VtfuEprPo5eSe76ufmrs8HP5stfoz8bVXvhJ2f8XuukQYjny47g/y1/5e81YXg4/Nlr9GfjaurbDQBd2rxjG+OvGe515D38R7656sJe7mV1uptL9lqMcfhIAPL/ioWs0MhBIIwQcEdxHMGiq69HRWKzWKEK2/BB6JL9OfgSnukTwQeiS/Tn4Ep7qQYLzrWnzdTmtU1yiDLsqjvYgD7TQk6MMqwYHtBBH20l7LhL67vZrlRJ0M5t4UcBljRM5KqeGWPM8+FctnZra6y9rGALa7tzI0PyFbrAkLyGd08P7xqxuhcTcCVj702MWJhfey1qb/AMYlnmmEkd66xmOVkCpERhAnk7vPPDJzzpn2su5IrOeWIhXjQupKhhlePI+rIpW8F+jW5W4k6JN+O8mRG3RvIowAqnsGDTLtwP8A1119A/8AtT6kb4N4Sm053RPFQuwW2slw0lvegJdR9YDAXfQgHgO8Z94IPfUnruo3CXtjHE4EczSCQFQSdxQwwTxHaKXdsdmpDBb39l1bm3jjY4HnEVRzHaQM+1cjurotNpI72bS5o+BMk6uv6DiHiP3g9xFOLGk7bRa9sjHqE0OIGw43t3ifUp7SQHkQcc6OlXjxHDnx5e2kvYZAL/VQOXjEf7Q5/fULpcK+K64MDAnnwPYpI/bUe5uROEdVJvbAxn0VnCZc4yMkZAzzHfXwLqMndDqWHYGGfspB0HZCN9NjngBF49qVSUu+QWUjdGTgDHVHDhWNi7yxLQ21xbC3vYMEb6brSMAQXSTmxIJJBPHjjIoNEQYMx6zwQKpkSIn1+U1aPHeCe5NzLG8RYGBUABjXjkPw9nMniD7BLm4QAZZRnlxHH2VX2iRDp9cGOGRw9scpP7ajtF2Vt5tDMsq78ohldHYkmPoyxVY+4ZHEDnk5p7qQmSchhmE0VCBAGfQq1S4HE8AK1x3UbeSyn2EGqzvrmVtN0uWXfkt1ZGu8ZbKLwUyY4lRg5zw4Cuyw0i3uNWW4tI0a1SEb7hMRNNk7nR8MFgN0kjlim7iASTn0S74kgAZdVYtfJWsis1WVhFFFFCFG/k3adP4x0EfTc+k3RvZ789/r51Re02yt3/5CaNYZGMszshCkqyyMSDvcsceOeWDXoasGrNHSXUiTiq9Wg2oIwXm7bhMahcjukx9iqP3V97ZQsJYSwID2dqVJ5ECFASPeDVl7UeCZbq6adJujEhBkXd3jnAyUOe0Dkad4tGgEccZjRliVVTfUMVCgAYJHqq6dNY0Mi9lUGiucXTZRXg+gZNNtVcFT0ecHgesSR+wimE1nFFZbnbTi7NaLW7IAVb7V+DOae5eW2aNVk6zKxYYf5RGAeB5+81D/AMkt9+nB/rf/AKVcGKKZshbVPXOlU2BgItbBU7/JNf8A6UH+tv8ArR/JNf8A6UH+tv8ArVxUUmyFJ/O6X2fhLGwOzk1nA8c5Qs0pcbhJGN1RxyBx4GmeiinLIrVnVqhqPxKS7fRLuyvJ5bWNZ4Lo77x9Isbxyccsu9wIO8f/AIcZDS9Dla8e9ugquYxFFErb/RIDklmxxYnu4D10x4oxUpquP6VYUwEsbBaNPbR3C3ChTJcyTLhg3VfHPHbwqQ2tspZrOeKABnkjKKCd0dbAJJ9mamKKQ1CX7fFKGAN2VxaTG6wRLKMOI0VwDkBgoBwfaKS7bwfvBqyXFtui2JZ2Xex0bsrAhV7Rx4d2cVYOKMUNqObMcUjqbXRPBJFvp1/aX13JBAtxFdsrhulWMxsoIw4PHHWPIHs9laNJ2WvY7bUo5QjSXTOyFW6rGRSDz8kA9/ZT7is4p+/dkOHRN3Izz6pa0q0vLbToY440aeJUUxl8KwVusA/LJXke+uK+0m4vbm1klg8WS2cyFmkjd3PDEaBCcLkZJJ91OOKzimioQSYvfqnGmCAJskzTdn7lJtUdkXF1xh64OSEkXDd3lCt2g6BcRaQbWRVEvQzRgBgQS4fd63+IU20UGq49OghIKQHXqqv1HRroWun2sbr41CCzWxxJFIobzkxzgIvr5lsAE1KybY3tk0Y1O2jWJ2EYmt3JRSe9DxHDs9Rrg2uvZ9N1A3q7ksU8axNGxYMNzHknBHMA+88Kl7aN9WSKSdUjtlcSCJWLvKy+SJGKgKoPHAznvFWnfCHPALesquLEhpv4JyFZrC1mqCuoooooQv/Z">
            <a:hlinkClick r:id="rId2"/>
          </p:cNvPr>
          <p:cNvSpPr>
            <a:spLocks noChangeAspect="1" noChangeArrowheads="1"/>
          </p:cNvSpPr>
          <p:nvPr/>
        </p:nvSpPr>
        <p:spPr bwMode="auto">
          <a:xfrm>
            <a:off x="28575" y="-533400"/>
            <a:ext cx="2857500" cy="11239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Picture 5" descr="rcn logo.jpg"/>
          <p:cNvPicPr>
            <a:picLocks noChangeAspect="1"/>
          </p:cNvPicPr>
          <p:nvPr/>
        </p:nvPicPr>
        <p:blipFill>
          <a:blip r:embed="rId3" cstate="print"/>
          <a:stretch>
            <a:fillRect/>
          </a:stretch>
        </p:blipFill>
        <p:spPr>
          <a:xfrm>
            <a:off x="971600" y="476672"/>
            <a:ext cx="2159000" cy="2159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600" b="1" dirty="0" smtClean="0"/>
              <a:t>Capitalising on the contribution of nurses in clinical research</a:t>
            </a:r>
            <a:br>
              <a:rPr lang="en-GB" sz="1600" b="1" dirty="0" smtClean="0"/>
            </a:br>
            <a:endParaRPr lang="en-GB" dirty="0"/>
          </a:p>
        </p:txBody>
      </p:sp>
      <p:sp>
        <p:nvSpPr>
          <p:cNvPr id="3" name="Content Placeholder 2"/>
          <p:cNvSpPr>
            <a:spLocks noGrp="1"/>
          </p:cNvSpPr>
          <p:nvPr>
            <p:ph idx="1"/>
          </p:nvPr>
        </p:nvSpPr>
        <p:spPr/>
        <p:txBody>
          <a:bodyPr>
            <a:normAutofit/>
          </a:bodyPr>
          <a:lstStyle/>
          <a:p>
            <a:pPr>
              <a:buNone/>
            </a:pPr>
            <a:r>
              <a:rPr lang="en-GB" sz="2400" b="1" dirty="0" smtClean="0"/>
              <a:t>Project vision</a:t>
            </a:r>
          </a:p>
          <a:p>
            <a:pPr lvl="0"/>
            <a:r>
              <a:rPr lang="en-GB" sz="2400" dirty="0" smtClean="0"/>
              <a:t>Embed clinical research nurses in the RCN</a:t>
            </a:r>
          </a:p>
          <a:p>
            <a:pPr lvl="0"/>
            <a:r>
              <a:rPr lang="en-GB" sz="2400" dirty="0" smtClean="0"/>
              <a:t>Create an active network offering mentorship, supervision and development of others as part of practice</a:t>
            </a:r>
          </a:p>
          <a:p>
            <a:pPr lvl="0"/>
            <a:r>
              <a:rPr lang="en-GB" sz="2400" dirty="0" smtClean="0"/>
              <a:t>Identify ‘added value’ of clinical research nurses to clinical research and recruitment to trials</a:t>
            </a:r>
          </a:p>
          <a:p>
            <a:pPr lvl="0"/>
            <a:r>
              <a:rPr lang="en-GB" sz="2400" dirty="0" smtClean="0"/>
              <a:t>Identify and showcase best practice in </a:t>
            </a:r>
            <a:r>
              <a:rPr lang="en-GB" sz="2400" dirty="0" err="1" smtClean="0"/>
              <a:t>Uk</a:t>
            </a:r>
            <a:r>
              <a:rPr lang="en-GB" sz="2400" dirty="0" smtClean="0"/>
              <a:t> NHS research</a:t>
            </a:r>
          </a:p>
          <a:p>
            <a:pPr lvl="0"/>
            <a:r>
              <a:rPr lang="en-GB" sz="2400" dirty="0" smtClean="0"/>
              <a:t>Network with Association of nursing students and Education forum to use Clinical research facilities for student placements.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000" dirty="0" smtClean="0"/>
              <a:t>The </a:t>
            </a:r>
            <a:r>
              <a:rPr lang="en-GB" sz="4000" dirty="0"/>
              <a:t>role of the research nurse.</a:t>
            </a:r>
            <a:br>
              <a:rPr lang="en-GB" sz="4000" dirty="0"/>
            </a:br>
            <a:endParaRPr lang="en-GB" sz="4000" dirty="0"/>
          </a:p>
        </p:txBody>
      </p:sp>
      <p:sp>
        <p:nvSpPr>
          <p:cNvPr id="3" name="Content Placeholder 2"/>
          <p:cNvSpPr>
            <a:spLocks noGrp="1"/>
          </p:cNvSpPr>
          <p:nvPr>
            <p:ph idx="1"/>
          </p:nvPr>
        </p:nvSpPr>
        <p:spPr>
          <a:xfrm>
            <a:off x="467544" y="1628800"/>
            <a:ext cx="8229600" cy="4525963"/>
          </a:xfrm>
        </p:spPr>
        <p:txBody>
          <a:bodyPr>
            <a:normAutofit/>
          </a:bodyPr>
          <a:lstStyle/>
          <a:p>
            <a:pPr marL="0" indent="0">
              <a:buNone/>
            </a:pPr>
            <a:r>
              <a:rPr lang="en-GB" sz="1700" dirty="0"/>
              <a:t>Hill G, MacArthur J (2006) Professional issues associated with the role of the research nurse</a:t>
            </a:r>
            <a:r>
              <a:rPr lang="en-GB" sz="1700" dirty="0" smtClean="0"/>
              <a:t>. Nursing </a:t>
            </a:r>
            <a:r>
              <a:rPr lang="en-GB" sz="1700" dirty="0"/>
              <a:t>Standard. 20, 39, 41-47. </a:t>
            </a:r>
            <a:endParaRPr lang="en-GB" sz="1800" u="sng" dirty="0" smtClean="0"/>
          </a:p>
          <a:p>
            <a:pPr marL="0" indent="0">
              <a:buNone/>
            </a:pPr>
            <a:r>
              <a:rPr lang="en-GB" sz="2400" u="sng" dirty="0" smtClean="0"/>
              <a:t>Role of research nurse:</a:t>
            </a:r>
          </a:p>
          <a:p>
            <a:pPr marL="0" indent="0">
              <a:buNone/>
            </a:pPr>
            <a:r>
              <a:rPr lang="en-GB" sz="2200" dirty="0" smtClean="0"/>
              <a:t>Advocate</a:t>
            </a:r>
          </a:p>
          <a:p>
            <a:pPr marL="0" indent="0">
              <a:buNone/>
            </a:pPr>
            <a:r>
              <a:rPr lang="en-GB" sz="2200" dirty="0" smtClean="0"/>
              <a:t>Educator</a:t>
            </a:r>
          </a:p>
          <a:p>
            <a:pPr marL="0" indent="0">
              <a:buNone/>
            </a:pPr>
            <a:r>
              <a:rPr lang="en-GB" sz="2200" dirty="0" smtClean="0"/>
              <a:t>Caregiver</a:t>
            </a:r>
          </a:p>
          <a:p>
            <a:pPr marL="0" indent="0">
              <a:buNone/>
            </a:pPr>
            <a:r>
              <a:rPr lang="en-GB" sz="2200" dirty="0" smtClean="0"/>
              <a:t>Coordinator – care/ research</a:t>
            </a:r>
          </a:p>
          <a:p>
            <a:endParaRPr lang="en-GB" sz="1800" dirty="0"/>
          </a:p>
          <a:p>
            <a:pPr marL="0" indent="0">
              <a:buNone/>
            </a:pPr>
            <a:r>
              <a:rPr lang="en-GB" sz="1600" dirty="0">
                <a:hlinkClick r:id="rId2"/>
              </a:rPr>
              <a:t>http://</a:t>
            </a:r>
            <a:r>
              <a:rPr lang="en-GB" sz="1600" dirty="0" smtClean="0">
                <a:hlinkClick r:id="rId2"/>
              </a:rPr>
              <a:t>nursingstandard.rcnpublishing.co.uk/archive/article-professional-issues-associated-with-the-role-of-the-research-nurse</a:t>
            </a:r>
            <a:endParaRPr lang="en-GB" sz="1600" dirty="0" smtClean="0"/>
          </a:p>
          <a:p>
            <a:pPr marL="0" indent="0">
              <a:buNone/>
            </a:pPr>
            <a:endParaRPr lang="en-GB" sz="1800" dirty="0"/>
          </a:p>
        </p:txBody>
      </p:sp>
    </p:spTree>
    <p:extLst>
      <p:ext uri="{BB962C8B-B14F-4D97-AF65-F5344CB8AC3E}">
        <p14:creationId xmlns:p14="http://schemas.microsoft.com/office/powerpoint/2010/main" xmlns="" val="1270543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1682</Words>
  <Application>Microsoft Office PowerPoint</Application>
  <PresentationFormat>On-screen Show (4:3)</PresentationFormat>
  <Paragraphs>339</Paragraphs>
  <Slides>51</Slides>
  <Notes>8</Notes>
  <HiddenSlides>2</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      Nursing research or research nursing?  Two separate terms, two separate careers  Nurse Researcher 17.3 (2010) Johnson S and Stevenson K       </vt:lpstr>
      <vt:lpstr> ICN Code of ethics, 2012</vt:lpstr>
      <vt:lpstr>Clinical Research in the UK</vt:lpstr>
      <vt:lpstr>Slide 4</vt:lpstr>
      <vt:lpstr>Clinical Research Nursing in UK</vt:lpstr>
      <vt:lpstr>COMPETENCY FRAMEWORK FOR CLINICAL RESEARCH NURSES</vt:lpstr>
      <vt:lpstr>Royal College of Nursing, UK</vt:lpstr>
      <vt:lpstr>Capitalising on the contribution of nurses in clinical research </vt:lpstr>
      <vt:lpstr> The role of the research nurse. </vt:lpstr>
      <vt:lpstr>    Building the foundation for  Clinical Research Nursing, USA National Institute of Health Clinical Centre, 2009     </vt:lpstr>
      <vt:lpstr> Problems associated with the role:  </vt:lpstr>
      <vt:lpstr> Recommendations:  </vt:lpstr>
      <vt:lpstr>CLINICAL RESEARCH NURSE - SUMMARY</vt:lpstr>
      <vt:lpstr>Nursing Research</vt:lpstr>
      <vt:lpstr> ICN Code of ethics, 2012</vt:lpstr>
      <vt:lpstr>Florence Nightingale, 1820 - 1910 </vt:lpstr>
      <vt:lpstr>What do nurses need to know?</vt:lpstr>
      <vt:lpstr>Nursing Research</vt:lpstr>
      <vt:lpstr> INFLUENCES ON CHANGING  NURSING PRACTICE:</vt:lpstr>
      <vt:lpstr>Slide 20</vt:lpstr>
      <vt:lpstr>  National Institute of Nursing Research, US department of Health and Human Services,  20th anniversary, 2006 Changing Practice, Changing Lives: 10 Landmark Nursing Research Studies. </vt:lpstr>
      <vt:lpstr>Slide 22</vt:lpstr>
      <vt:lpstr>Nursing Research</vt:lpstr>
      <vt:lpstr>Slide 24</vt:lpstr>
      <vt:lpstr>1840s</vt:lpstr>
      <vt:lpstr>1930s</vt:lpstr>
      <vt:lpstr>1960s</vt:lpstr>
      <vt:lpstr>Slide 28</vt:lpstr>
      <vt:lpstr>Slide 29</vt:lpstr>
      <vt:lpstr>Slide 30</vt:lpstr>
      <vt:lpstr>Slide 31</vt:lpstr>
      <vt:lpstr> Barriers to accessing research information:</vt:lpstr>
      <vt:lpstr>Slide 33</vt:lpstr>
      <vt:lpstr>Slide 34</vt:lpstr>
      <vt:lpstr>Nursing Research</vt:lpstr>
      <vt:lpstr> Developing the Role of the Clinical Academic Researcher in the Nursing, Midwifery and Allied Health Professions, UK, DoH 2012 </vt:lpstr>
      <vt:lpstr>    Building capacity for nurse-led research International Nursing Review; Vol 56., 1, pp 88–94, March 2009 N. Edwards RN, PhD1, J. Webber RN, PhD3, J. Mill RN, PhD4, E. Kahwa RN, PhD5, S. Roelofs MA 2  </vt:lpstr>
      <vt:lpstr>South Africa Nurses’ Council Nursing Strategy 2008. </vt:lpstr>
      <vt:lpstr>Slide 39</vt:lpstr>
      <vt:lpstr> Reflection Network  http://www.reflection-network.eu/index.php </vt:lpstr>
      <vt:lpstr>2013 – Systematic Review of European Nursing Research, conducted by the Reflection network</vt:lpstr>
      <vt:lpstr> Systematic review of nursing research in Europe: 223 published reports from 21 European countries</vt:lpstr>
      <vt:lpstr> Systematic review of nursing research in Europe: 223 published reports from 21 European countries </vt:lpstr>
      <vt:lpstr> Systematic review of nursing research in Europe: 223 published reports from 21 European countries </vt:lpstr>
      <vt:lpstr> Systematic review of nursing research in Europe: 223 published reports from 21 European countries </vt:lpstr>
      <vt:lpstr>Slide 46</vt:lpstr>
      <vt:lpstr>What nurses say about a career in research: (taken from Global Research Nurses’ competition, 2013)</vt:lpstr>
      <vt:lpstr> What nurses say about a career in research: (taken from Global Research Nurses’ competition, 2013)</vt:lpstr>
      <vt:lpstr>  What nurses say about a career in research: (taken from Global Research Nurses’ competition, 2013)</vt:lpstr>
      <vt:lpstr> Summary –   </vt:lpstr>
      <vt:lpstr>references</vt:lpstr>
    </vt:vector>
  </TitlesOfParts>
  <Company>University of Oxford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nmchugh</dc:creator>
  <cp:lastModifiedBy>Nicola</cp:lastModifiedBy>
  <cp:revision>55</cp:revision>
  <dcterms:created xsi:type="dcterms:W3CDTF">2013-01-15T12:24:13Z</dcterms:created>
  <dcterms:modified xsi:type="dcterms:W3CDTF">2014-11-18T02:24:40Z</dcterms:modified>
</cp:coreProperties>
</file>